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>
  <p:sldMasterIdLst>
    <p:sldMasterId id="2147483649" r:id="rId1"/>
  </p:sldMasterIdLst>
  <p:notesMasterIdLst>
    <p:notesMasterId r:id="rId69"/>
  </p:notesMasterIdLst>
  <p:handoutMasterIdLst>
    <p:handoutMasterId r:id="rId70"/>
  </p:handoutMasterIdLst>
  <p:sldIdLst>
    <p:sldId id="709" r:id="rId2"/>
    <p:sldId id="469" r:id="rId3"/>
    <p:sldId id="470" r:id="rId4"/>
    <p:sldId id="527" r:id="rId5"/>
    <p:sldId id="473" r:id="rId6"/>
    <p:sldId id="460" r:id="rId7"/>
    <p:sldId id="461" r:id="rId8"/>
    <p:sldId id="474" r:id="rId9"/>
    <p:sldId id="475" r:id="rId10"/>
    <p:sldId id="528" r:id="rId11"/>
    <p:sldId id="526" r:id="rId12"/>
    <p:sldId id="478" r:id="rId13"/>
    <p:sldId id="525" r:id="rId14"/>
    <p:sldId id="462" r:id="rId15"/>
    <p:sldId id="481" r:id="rId16"/>
    <p:sldId id="482" r:id="rId17"/>
    <p:sldId id="381" r:id="rId18"/>
    <p:sldId id="382" r:id="rId19"/>
    <p:sldId id="529" r:id="rId20"/>
    <p:sldId id="483" r:id="rId21"/>
    <p:sldId id="484" r:id="rId22"/>
    <p:sldId id="485" r:id="rId23"/>
    <p:sldId id="486" r:id="rId24"/>
    <p:sldId id="393" r:id="rId25"/>
    <p:sldId id="394" r:id="rId26"/>
    <p:sldId id="395" r:id="rId27"/>
    <p:sldId id="487" r:id="rId28"/>
    <p:sldId id="524" r:id="rId29"/>
    <p:sldId id="488" r:id="rId30"/>
    <p:sldId id="489" r:id="rId31"/>
    <p:sldId id="520" r:id="rId32"/>
    <p:sldId id="490" r:id="rId33"/>
    <p:sldId id="491" r:id="rId34"/>
    <p:sldId id="492" r:id="rId35"/>
    <p:sldId id="493" r:id="rId36"/>
    <p:sldId id="494" r:id="rId37"/>
    <p:sldId id="522" r:id="rId38"/>
    <p:sldId id="495" r:id="rId39"/>
    <p:sldId id="500" r:id="rId40"/>
    <p:sldId id="496" r:id="rId41"/>
    <p:sldId id="497" r:id="rId42"/>
    <p:sldId id="521" r:id="rId43"/>
    <p:sldId id="498" r:id="rId44"/>
    <p:sldId id="499" r:id="rId45"/>
    <p:sldId id="403" r:id="rId46"/>
    <p:sldId id="550" r:id="rId47"/>
    <p:sldId id="545" r:id="rId48"/>
    <p:sldId id="546" r:id="rId49"/>
    <p:sldId id="547" r:id="rId50"/>
    <p:sldId id="501" r:id="rId51"/>
    <p:sldId id="502" r:id="rId52"/>
    <p:sldId id="530" r:id="rId53"/>
    <p:sldId id="505" r:id="rId54"/>
    <p:sldId id="507" r:id="rId55"/>
    <p:sldId id="508" r:id="rId56"/>
    <p:sldId id="509" r:id="rId57"/>
    <p:sldId id="506" r:id="rId58"/>
    <p:sldId id="510" r:id="rId59"/>
    <p:sldId id="513" r:id="rId60"/>
    <p:sldId id="514" r:id="rId61"/>
    <p:sldId id="515" r:id="rId62"/>
    <p:sldId id="518" r:id="rId63"/>
    <p:sldId id="417" r:id="rId64"/>
    <p:sldId id="419" r:id="rId65"/>
    <p:sldId id="421" r:id="rId66"/>
    <p:sldId id="418" r:id="rId67"/>
    <p:sldId id="549" r:id="rId68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28" autoAdjust="0"/>
    <p:restoredTop sz="50000" autoAdjust="0"/>
  </p:normalViewPr>
  <p:slideViewPr>
    <p:cSldViewPr snapToGrid="0">
      <p:cViewPr varScale="1">
        <p:scale>
          <a:sx n="98" d="100"/>
          <a:sy n="98" d="100"/>
        </p:scale>
        <p:origin x="14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16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image" Target="../media/image8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>
            <a:extLst>
              <a:ext uri="{FF2B5EF4-FFF2-40B4-BE49-F238E27FC236}">
                <a16:creationId xmlns:a16="http://schemas.microsoft.com/office/drawing/2014/main" id="{5FE56D93-C75B-A14D-BECD-2F6FC2F74A8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4707" name="Rectangle 3">
            <a:extLst>
              <a:ext uri="{FF2B5EF4-FFF2-40B4-BE49-F238E27FC236}">
                <a16:creationId xmlns:a16="http://schemas.microsoft.com/office/drawing/2014/main" id="{6381CF4F-B327-844E-9EB7-0842E5AF52B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4708" name="Rectangle 4">
            <a:extLst>
              <a:ext uri="{FF2B5EF4-FFF2-40B4-BE49-F238E27FC236}">
                <a16:creationId xmlns:a16="http://schemas.microsoft.com/office/drawing/2014/main" id="{014F68EF-CA23-E943-B403-9D9DCF1C1A7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4709" name="Rectangle 5">
            <a:extLst>
              <a:ext uri="{FF2B5EF4-FFF2-40B4-BE49-F238E27FC236}">
                <a16:creationId xmlns:a16="http://schemas.microsoft.com/office/drawing/2014/main" id="{5934CA45-7A39-2540-B2A1-1C726ACC224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C1EA3276-F82E-644F-B506-7E9B6AF74E0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>
            <a:extLst>
              <a:ext uri="{FF2B5EF4-FFF2-40B4-BE49-F238E27FC236}">
                <a16:creationId xmlns:a16="http://schemas.microsoft.com/office/drawing/2014/main" id="{F23A6AC9-68F7-AB48-813E-E6D41E91733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4675" name="Rectangle 3">
            <a:extLst>
              <a:ext uri="{FF2B5EF4-FFF2-40B4-BE49-F238E27FC236}">
                <a16:creationId xmlns:a16="http://schemas.microsoft.com/office/drawing/2014/main" id="{148E7BFF-E4E4-2F40-B6D6-23880F03866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E9AF27E6-32CE-6949-B46A-D7F9B7B8E61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4677" name="Rectangle 5">
            <a:extLst>
              <a:ext uri="{FF2B5EF4-FFF2-40B4-BE49-F238E27FC236}">
                <a16:creationId xmlns:a16="http://schemas.microsoft.com/office/drawing/2014/main" id="{7F4A3647-5534-9C4F-8412-8DB2325FD17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84678" name="Rectangle 6">
            <a:extLst>
              <a:ext uri="{FF2B5EF4-FFF2-40B4-BE49-F238E27FC236}">
                <a16:creationId xmlns:a16="http://schemas.microsoft.com/office/drawing/2014/main" id="{EECE7823-9112-1C4A-B3B8-8C06F057157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4679" name="Rectangle 7">
            <a:extLst>
              <a:ext uri="{FF2B5EF4-FFF2-40B4-BE49-F238E27FC236}">
                <a16:creationId xmlns:a16="http://schemas.microsoft.com/office/drawing/2014/main" id="{4E9E4E4E-4194-7F42-8765-02B9D8B3D3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D5ADD08E-BA12-AE4E-A98F-C0028A34E8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94AD8051-D51F-724D-A09A-44CCF4995BE0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B678EB51-D9AD-5A40-9215-6BFA35D5E8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605201A0-9201-9C47-AD69-926640A48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9AF9A42A-C21B-8E4F-BD93-19E11F207F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68BDD0AB-AB40-B743-81C3-F4985EE994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9AC3FEAE-A02C-2243-B22B-F06DCE0C1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4F6ADC93-47AD-4446-8461-D67740B3EC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750770AE-64F8-9E4F-AC3B-01A9C35FE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055FC4BC-1AC5-1348-BB00-22EA8F67D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B7BCDF66-2783-7A44-8B33-05D73E395CE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2561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2561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B0830C29-60DF-3247-B64D-957912FF86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AB697632-2085-FD4D-86C0-FB2D6C8164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7D377C8E-A7B9-3945-8057-7FD1E8E67D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46F95A7-003E-0240-9514-9FD6555148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7184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C288D4E-C98A-3743-9F52-DF880788D4F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D1D94AC-A404-DD44-9EE8-07EEF70C00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B409E6F-D23F-6445-9DDE-081AF3C357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3F4667-2757-B442-9DA2-3B623F7C5F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3970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59801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59801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6B1E701-20D3-B94B-B85A-9C220A32816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220943D0-B6AE-DF40-9C4C-BF36F9AF68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B1D5634-E491-344E-97B1-885D38AF54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E3B5A5-7659-A149-948B-1690FF034B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7718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720F5FF7-64B5-9742-8FF7-EA94CE191E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6D5F90B-4CB6-9149-82C6-ACEF9D4247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88A270CC-BC36-AB45-9244-BD7E973496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98E1D-D4F8-4541-8A6A-3A7F63ADB5C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792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0CE8DB2-9F04-E14B-895C-7538D68AE3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539509D-63B5-DC48-BEB6-2B123DBFDB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91D86D82-7A1B-ED4C-AA92-8E88F46FE7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1203F0-1B66-E040-A5E8-72AC17F689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4290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684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684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CB410712-F453-D74F-8A91-C28F99362F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5328C911-9842-B74D-901C-6832DBDCB9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74F345ED-1498-D24E-BA14-035B6D8BCA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CA3222-4466-6543-A9B0-E40D8C05E7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0875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3961CA9D-D302-0F4F-B667-4B5FD2E4B93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C61706B7-BA53-6C47-BC1B-6181218F03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20BE4258-2F78-4D4D-B469-48E0E0DE52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99C34-7AC0-5242-864F-FCD0254211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6497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3F4A4D9D-9F6E-2D49-A356-8AE50AB27B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6B66B418-E2C8-8947-A80F-6A6F39551E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01249335-9397-594B-BBAA-FB1B69EF22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FA35C-1A9E-584D-BB07-E7019B773D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7247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85050BEA-BFA4-9548-96E8-9F440A1F50E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A5741C3C-B170-094E-A15C-34A661A472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C7E5E7AE-89D0-A445-87B3-F7AED24EDC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88C623-0782-C541-B087-15F1CB36BF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7740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EF52CA90-47FB-C444-8FC7-E8D93255D56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01E447CE-A507-1440-BD9F-B29BE28A51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DD9DE031-6CDD-0B40-AF6E-6C5D9A5940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D92A27-1BCA-E943-A353-572FB5A1D22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337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41DA2C5D-3F94-E24D-978E-69A24B335F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C314F62C-E07C-5D42-B183-3867CFE32F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42C29F00-874D-1243-B477-9E651A67BE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77F0C3-4440-F246-A77D-EB9CDE6C39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245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8A04EC16-AD2D-7447-8928-9884B7F14F0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9AA3C00-D7FA-4E42-A891-6DA8521219D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B22E0B4-92B1-254A-9CC2-9CAB205A1CC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5F1A891-54E8-6C4F-A095-BC24C756C85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694A025-A47D-DC43-9950-26BFF024840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D423A6E2-07D9-0B44-8B05-2153693121C2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E711184-6264-A648-8A67-D1EAF84CCA39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44D78F43-CC1A-2C40-BE2D-A4389B3C51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C9B494BB-8EAC-8640-B4D9-5253A1443D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68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4587" name="Rectangle 11">
            <a:extLst>
              <a:ext uri="{FF2B5EF4-FFF2-40B4-BE49-F238E27FC236}">
                <a16:creationId xmlns:a16="http://schemas.microsoft.com/office/drawing/2014/main" id="{B244A9C2-59A6-5C46-9500-978008F5A54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8" name="Rectangle 12">
            <a:extLst>
              <a:ext uri="{FF2B5EF4-FFF2-40B4-BE49-F238E27FC236}">
                <a16:creationId xmlns:a16="http://schemas.microsoft.com/office/drawing/2014/main" id="{084521C9-2A25-CB4E-9BA1-84EC287FC2E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9" name="Rectangle 13">
            <a:extLst>
              <a:ext uri="{FF2B5EF4-FFF2-40B4-BE49-F238E27FC236}">
                <a16:creationId xmlns:a16="http://schemas.microsoft.com/office/drawing/2014/main" id="{7E99F089-66A7-604E-8454-8BD77C55FA1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42052FB0-5C46-5940-90F8-2AB861F45C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4590" name="Text Box 14">
            <a:extLst>
              <a:ext uri="{FF2B5EF4-FFF2-40B4-BE49-F238E27FC236}">
                <a16:creationId xmlns:a16="http://schemas.microsoft.com/office/drawing/2014/main" id="{AE9989DD-AA1C-114C-8D9B-61EEDDDBB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1025" y="0"/>
            <a:ext cx="9429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000">
                <a:solidFill>
                  <a:schemeClr val="bg1"/>
                </a:solidFill>
              </a:rPr>
              <a:t>版权：孙文生</a:t>
            </a:r>
          </a:p>
        </p:txBody>
      </p:sp>
      <p:sp>
        <p:nvSpPr>
          <p:cNvPr id="24591" name="Text Box 15">
            <a:extLst>
              <a:ext uri="{FF2B5EF4-FFF2-40B4-BE49-F238E27FC236}">
                <a16:creationId xmlns:a16="http://schemas.microsoft.com/office/drawing/2014/main" id="{3958E4D0-0BE8-F648-8369-73D139899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9429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000">
                <a:solidFill>
                  <a:schemeClr val="bg1"/>
                </a:solidFill>
              </a:rPr>
              <a:t>版权：孙文生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隶书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隶书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隶书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隶书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隶书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隶书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隶书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隶书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8000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37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4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4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24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49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1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28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7" Type="http://schemas.openxmlformats.org/officeDocument/2006/relationships/image" Target="../media/image5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45.png"/><Relationship Id="rId4" Type="http://schemas.openxmlformats.org/officeDocument/2006/relationships/image" Target="../media/image16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62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6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7" Type="http://schemas.openxmlformats.org/officeDocument/2006/relationships/image" Target="../media/image6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65.png"/><Relationship Id="rId4" Type="http://schemas.openxmlformats.org/officeDocument/2006/relationships/image" Target="../media/image63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oleObject" Target="../embeddings/oleObject36.bin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74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76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78.e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77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77.e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80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81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85.png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83.e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88.e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87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3">
            <a:extLst>
              <a:ext uri="{FF2B5EF4-FFF2-40B4-BE49-F238E27FC236}">
                <a16:creationId xmlns:a16="http://schemas.microsoft.com/office/drawing/2014/main" id="{F31C6F35-70EE-7F4D-8B6E-1010B83BB71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90600" y="1219200"/>
            <a:ext cx="7772400" cy="1676400"/>
          </a:xfrm>
        </p:spPr>
        <p:txBody>
          <a:bodyPr/>
          <a:lstStyle/>
          <a:p>
            <a:pPr algn="ctr" eaLnBrk="1" hangingPunct="1">
              <a:lnSpc>
                <a:spcPct val="120000"/>
              </a:lnSpc>
              <a:spcAft>
                <a:spcPct val="20000"/>
              </a:spcAft>
            </a:pPr>
            <a:r>
              <a:rPr lang="zh-CN" altLang="en-US" sz="6000" b="1">
                <a:solidFill>
                  <a:schemeClr val="tx1"/>
                </a:solidFill>
              </a:rPr>
              <a:t>数字系统设计</a:t>
            </a:r>
            <a:endParaRPr lang="zh-CN" altLang="en-US" sz="2000" b="1">
              <a:solidFill>
                <a:schemeClr val="tx1"/>
              </a:solidFill>
              <a:ea typeface="楷体_GB2312" pitchFamily="49" charset="-122"/>
            </a:endParaRPr>
          </a:p>
        </p:txBody>
      </p:sp>
      <p:sp>
        <p:nvSpPr>
          <p:cNvPr id="148482" name="Rectangle 6">
            <a:extLst>
              <a:ext uri="{FF2B5EF4-FFF2-40B4-BE49-F238E27FC236}">
                <a16:creationId xmlns:a16="http://schemas.microsoft.com/office/drawing/2014/main" id="{D9F25DEA-F944-F544-BB1D-4C5E9AE768F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059113" y="3429000"/>
            <a:ext cx="5703887" cy="1600200"/>
          </a:xfrm>
        </p:spPr>
        <p:txBody>
          <a:bodyPr/>
          <a:lstStyle/>
          <a:p>
            <a:pPr algn="r" eaLnBrk="1" hangingPunct="1">
              <a:spcAft>
                <a:spcPts val="1200"/>
              </a:spcAft>
            </a:pPr>
            <a:r>
              <a:rPr lang="zh-CN" altLang="en-US" sz="2800" dirty="0">
                <a:ea typeface="黑体" panose="02010609060101010101" pitchFamily="49" charset="-122"/>
              </a:rPr>
              <a:t>第六章 中规模时序集成电路及应用</a:t>
            </a:r>
          </a:p>
          <a:p>
            <a:pPr algn="r" eaLnBrk="1" hangingPunct="1">
              <a:spcAft>
                <a:spcPct val="65000"/>
              </a:spcAft>
            </a:pPr>
            <a:r>
              <a:rPr lang="zh-CN" altLang="en-US" sz="2400" dirty="0">
                <a:latin typeface="STXingkai" panose="02010800040101010101" pitchFamily="2" charset="-122"/>
                <a:ea typeface="STXingkai" panose="02010800040101010101" pitchFamily="2" charset="-122"/>
              </a:rPr>
              <a:t>孙文生</a:t>
            </a:r>
          </a:p>
        </p:txBody>
      </p:sp>
      <p:sp>
        <p:nvSpPr>
          <p:cNvPr id="148483" name="矩形 1">
            <a:extLst>
              <a:ext uri="{FF2B5EF4-FFF2-40B4-BE49-F238E27FC236}">
                <a16:creationId xmlns:a16="http://schemas.microsoft.com/office/drawing/2014/main" id="{5149CD01-94DC-1A48-B751-1FF25D093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6443663"/>
            <a:ext cx="3744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800">
                <a:ea typeface="楷体_GB2312" pitchFamily="49" charset="-122"/>
              </a:rPr>
              <a:t>北京邮电大学 信息与通信工程学院 </a:t>
            </a:r>
            <a:endParaRPr lang="zh-CN" altLang="en-US" sz="1800"/>
          </a:p>
        </p:txBody>
      </p:sp>
      <p:pic>
        <p:nvPicPr>
          <p:cNvPr id="148484" name="Picture 1033">
            <a:extLst>
              <a:ext uri="{FF2B5EF4-FFF2-40B4-BE49-F238E27FC236}">
                <a16:creationId xmlns:a16="http://schemas.microsoft.com/office/drawing/2014/main" id="{3899FBAD-8118-414D-B058-97598DBDF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3762603"/>
            <a:ext cx="1973263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5" name="图片 2">
            <a:extLst>
              <a:ext uri="{FF2B5EF4-FFF2-40B4-BE49-F238E27FC236}">
                <a16:creationId xmlns:a16="http://schemas.microsoft.com/office/drawing/2014/main" id="{59DE5E14-F505-D54C-989D-D8BEC739E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538" y="3915003"/>
            <a:ext cx="1998662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53621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DAD0DDB9-E5B8-934D-903F-C729493340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/>
              <a:t>6.2 </a:t>
            </a:r>
            <a:r>
              <a:rPr lang="zh-CN" altLang="en-US" sz="3600" b="1"/>
              <a:t>中规模同步计数器</a:t>
            </a:r>
          </a:p>
        </p:txBody>
      </p:sp>
      <p:graphicFrame>
        <p:nvGraphicFramePr>
          <p:cNvPr id="24578" name="Object 4">
            <a:extLst>
              <a:ext uri="{FF2B5EF4-FFF2-40B4-BE49-F238E27FC236}">
                <a16:creationId xmlns:a16="http://schemas.microsoft.com/office/drawing/2014/main" id="{286318E6-1CAF-E04F-B28D-22EB7B1368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3425825"/>
          <a:ext cx="7848600" cy="249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4" name="Visio" r:id="rId3" imgW="39649400" imgH="12623800" progId="Visio.Drawing.11">
                  <p:embed/>
                </p:oleObj>
              </mc:Choice>
              <mc:Fallback>
                <p:oleObj name="Visio" r:id="rId3" imgW="39649400" imgH="126238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425825"/>
                        <a:ext cx="7848600" cy="249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9" name="Rectangle 5">
            <a:extLst>
              <a:ext uri="{FF2B5EF4-FFF2-40B4-BE49-F238E27FC236}">
                <a16:creationId xmlns:a16="http://schemas.microsoft.com/office/drawing/2014/main" id="{1EE4C152-AC64-AC4A-AC9E-97F2C905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1371600"/>
            <a:ext cx="5446712" cy="10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ea typeface="隶书" panose="02010509060101010101" pitchFamily="49" charset="-122"/>
              </a:rPr>
              <a:t>四位同步二进制计数器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b="1">
                <a:ea typeface="隶书" panose="02010509060101010101" pitchFamily="49" charset="-122"/>
              </a:rPr>
              <a:t>    </a:t>
            </a:r>
            <a:r>
              <a:rPr lang="en-US" altLang="zh-CN" sz="2800" b="1">
                <a:ea typeface="隶书" panose="02010509060101010101" pitchFamily="49" charset="-122"/>
              </a:rPr>
              <a:t>74LS161</a:t>
            </a:r>
          </a:p>
        </p:txBody>
      </p:sp>
      <p:sp>
        <p:nvSpPr>
          <p:cNvPr id="24580" name="Text Box 6">
            <a:extLst>
              <a:ext uri="{FF2B5EF4-FFF2-40B4-BE49-F238E27FC236}">
                <a16:creationId xmlns:a16="http://schemas.microsoft.com/office/drawing/2014/main" id="{45326282-A9CB-B149-BE5F-C8F540808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50" y="3074988"/>
            <a:ext cx="1905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74161</a:t>
            </a:r>
            <a:r>
              <a:rPr lang="zh-CN" altLang="en-US" sz="2000" b="1"/>
              <a:t>的功能表 </a:t>
            </a:r>
          </a:p>
        </p:txBody>
      </p:sp>
      <p:graphicFrame>
        <p:nvGraphicFramePr>
          <p:cNvPr id="24581" name="Object 7">
            <a:extLst>
              <a:ext uri="{FF2B5EF4-FFF2-40B4-BE49-F238E27FC236}">
                <a16:creationId xmlns:a16="http://schemas.microsoft.com/office/drawing/2014/main" id="{88A973E8-7D82-F149-B89B-2AA3CC97BB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3375" y="809625"/>
          <a:ext cx="3730625" cy="213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5" name="Visio" r:id="rId5" imgW="23406100" imgH="13423900" progId="Visio.Drawing.11">
                  <p:embed/>
                </p:oleObj>
              </mc:Choice>
              <mc:Fallback>
                <p:oleObj name="Visio" r:id="rId5" imgW="23406100" imgH="13423900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375" y="809625"/>
                        <a:ext cx="3730625" cy="213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01C954D5-016B-FD4B-B4D7-8158F6BEDB8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6.2 </a:t>
            </a:r>
            <a:r>
              <a:rPr lang="zh-CN" altLang="en-US" sz="3600" b="1"/>
              <a:t>中规模同步计数器</a:t>
            </a:r>
          </a:p>
        </p:txBody>
      </p:sp>
      <p:graphicFrame>
        <p:nvGraphicFramePr>
          <p:cNvPr id="25602" name="Object 1027">
            <a:extLst>
              <a:ext uri="{FF2B5EF4-FFF2-40B4-BE49-F238E27FC236}">
                <a16:creationId xmlns:a16="http://schemas.microsoft.com/office/drawing/2014/main" id="{CED57BE5-51C1-F949-A858-13D63B92AC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5775" y="3492500"/>
          <a:ext cx="7124700" cy="274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8" r:id="rId3" imgW="4521200" imgH="1765300" progId="Visio.Drawing.11">
                  <p:embed/>
                </p:oleObj>
              </mc:Choice>
              <mc:Fallback>
                <p:oleObj r:id="rId3" imgW="4521200" imgH="1765300" progId="Visio.Drawing.11">
                  <p:embed/>
                  <p:pic>
                    <p:nvPicPr>
                      <p:cNvPr id="0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5775" y="3492500"/>
                        <a:ext cx="7124700" cy="274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3" name="Object 1028">
            <a:extLst>
              <a:ext uri="{FF2B5EF4-FFF2-40B4-BE49-F238E27FC236}">
                <a16:creationId xmlns:a16="http://schemas.microsoft.com/office/drawing/2014/main" id="{3FDDD0AA-B741-364A-BC08-5D5032BF91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56213" y="804863"/>
          <a:ext cx="3730625" cy="213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9" name="Visio" r:id="rId5" imgW="23342600" imgH="13347700" progId="Visio.Drawing.11">
                  <p:embed/>
                </p:oleObj>
              </mc:Choice>
              <mc:Fallback>
                <p:oleObj name="Visio" r:id="rId5" imgW="23342600" imgH="13347700" progId="Visio.Drawing.11">
                  <p:embed/>
                  <p:pic>
                    <p:nvPicPr>
                      <p:cNvPr id="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6213" y="804863"/>
                        <a:ext cx="3730625" cy="213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4" name="Rectangle 5">
            <a:extLst>
              <a:ext uri="{FF2B5EF4-FFF2-40B4-BE49-F238E27FC236}">
                <a16:creationId xmlns:a16="http://schemas.microsoft.com/office/drawing/2014/main" id="{ECB4BFA5-7124-4842-9FA7-2143196E3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1371600"/>
            <a:ext cx="4660900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ea typeface="隶书" panose="02010509060101010101" pitchFamily="49" charset="-122"/>
              </a:rPr>
              <a:t>四位同步十进制计数器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b="1">
                <a:ea typeface="隶书" panose="02010509060101010101" pitchFamily="49" charset="-122"/>
              </a:rPr>
              <a:t>    </a:t>
            </a:r>
            <a:r>
              <a:rPr lang="en-US" altLang="zh-CN" sz="2800" b="1">
                <a:ea typeface="隶书" panose="02010509060101010101" pitchFamily="49" charset="-122"/>
              </a:rPr>
              <a:t>74LS160</a:t>
            </a:r>
          </a:p>
        </p:txBody>
      </p:sp>
      <p:sp>
        <p:nvSpPr>
          <p:cNvPr id="25605" name="Text Box 6">
            <a:extLst>
              <a:ext uri="{FF2B5EF4-FFF2-40B4-BE49-F238E27FC236}">
                <a16:creationId xmlns:a16="http://schemas.microsoft.com/office/drawing/2014/main" id="{5516795B-D102-4147-8D64-06DF12CDD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148013"/>
            <a:ext cx="1905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74160</a:t>
            </a:r>
            <a:r>
              <a:rPr lang="zh-CN" altLang="en-US" sz="2000" b="1"/>
              <a:t>的功能表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CF0B8C6F-E5A3-BC49-B06F-F7ADD94BDF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6.2 </a:t>
            </a:r>
            <a:r>
              <a:rPr lang="zh-CN" altLang="en-US" sz="3600" b="1"/>
              <a:t>中规模同步计数器</a:t>
            </a:r>
          </a:p>
        </p:txBody>
      </p:sp>
      <p:sp>
        <p:nvSpPr>
          <p:cNvPr id="26626" name="Rectangle 4">
            <a:extLst>
              <a:ext uri="{FF2B5EF4-FFF2-40B4-BE49-F238E27FC236}">
                <a16:creationId xmlns:a16="http://schemas.microsoft.com/office/drawing/2014/main" id="{8D46EC59-8477-F747-80DF-06D6923F4C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5827712" cy="762000"/>
          </a:xfrm>
          <a:noFill/>
        </p:spPr>
        <p:txBody>
          <a:bodyPr/>
          <a:lstStyle/>
          <a:p>
            <a:pPr eaLnBrk="1" hangingPunct="1"/>
            <a:r>
              <a:rPr lang="zh-CN" altLang="en-US" sz="2800" b="1">
                <a:ea typeface="隶书" panose="02010509060101010101" pitchFamily="49" charset="-122"/>
              </a:rPr>
              <a:t>可预置十进制可逆计数器</a:t>
            </a:r>
            <a:r>
              <a:rPr lang="en-US" altLang="zh-CN" sz="2800" b="1">
                <a:ea typeface="隶书" panose="02010509060101010101" pitchFamily="49" charset="-122"/>
              </a:rPr>
              <a:t>74LS192</a:t>
            </a:r>
          </a:p>
        </p:txBody>
      </p:sp>
      <p:graphicFrame>
        <p:nvGraphicFramePr>
          <p:cNvPr id="26627" name="Object 5">
            <a:extLst>
              <a:ext uri="{FF2B5EF4-FFF2-40B4-BE49-F238E27FC236}">
                <a16:creationId xmlns:a16="http://schemas.microsoft.com/office/drawing/2014/main" id="{F2BD3351-95AC-6847-B2E9-DE27EB0F98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4913" y="2179638"/>
          <a:ext cx="3810000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1" name="Visio" r:id="rId3" imgW="18542000" imgH="18110200" progId="Visio.Drawing.11">
                  <p:embed/>
                </p:oleObj>
              </mc:Choice>
              <mc:Fallback>
                <p:oleObj name="Visio" r:id="rId3" imgW="18542000" imgH="1811020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4913" y="2179638"/>
                        <a:ext cx="3810000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8" name="Text Box 6">
            <a:extLst>
              <a:ext uri="{FF2B5EF4-FFF2-40B4-BE49-F238E27FC236}">
                <a16:creationId xmlns:a16="http://schemas.microsoft.com/office/drawing/2014/main" id="{15F57083-85D7-694C-B438-C535FBFBD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2475" y="6070600"/>
            <a:ext cx="22431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/>
              <a:t>74LS192</a:t>
            </a:r>
            <a:r>
              <a:rPr lang="zh-CN" altLang="en-US" sz="1800" b="1"/>
              <a:t>的逻辑符号 </a:t>
            </a:r>
          </a:p>
        </p:txBody>
      </p:sp>
      <p:sp>
        <p:nvSpPr>
          <p:cNvPr id="26629" name="Text Box 7">
            <a:extLst>
              <a:ext uri="{FF2B5EF4-FFF2-40B4-BE49-F238E27FC236}">
                <a16:creationId xmlns:a16="http://schemas.microsoft.com/office/drawing/2014/main" id="{6E8D6A61-F17E-6F43-AF53-F7FC5769A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0" y="2260600"/>
            <a:ext cx="3273425" cy="236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lang="zh-CN" altLang="en-US" sz="2200" b="1"/>
              <a:t>特点：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lang="zh-CN" altLang="en-US" sz="2200" b="1"/>
              <a:t>     双时钟可逆计数器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lang="zh-CN" altLang="en-US" sz="2200" b="1"/>
              <a:t>    异步预置，低电平有效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lang="zh-CN" altLang="en-US" sz="2200" b="1"/>
              <a:t>    异步清除，高电平有效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lang="zh-CN" altLang="en-US" sz="2200" b="1"/>
              <a:t>    具有进位、借位输出端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40E6BB3C-4076-3444-A0AD-7080215070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6.2 </a:t>
            </a:r>
            <a:r>
              <a:rPr lang="zh-CN" altLang="en-US" sz="3600" b="1"/>
              <a:t>中规模同步计数器</a:t>
            </a:r>
          </a:p>
        </p:txBody>
      </p:sp>
      <p:sp>
        <p:nvSpPr>
          <p:cNvPr id="27650" name="Rectangle 4">
            <a:extLst>
              <a:ext uri="{FF2B5EF4-FFF2-40B4-BE49-F238E27FC236}">
                <a16:creationId xmlns:a16="http://schemas.microsoft.com/office/drawing/2014/main" id="{ED2ECFED-6357-3143-95F2-BAE3C20F326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82688" y="1371600"/>
            <a:ext cx="5827712" cy="949325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b="1">
                <a:ea typeface="隶书" panose="02010509060101010101" pitchFamily="49" charset="-122"/>
              </a:rPr>
              <a:t>可预置十进制可逆计数器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b="1">
                <a:ea typeface="隶书" panose="02010509060101010101" pitchFamily="49" charset="-122"/>
              </a:rPr>
              <a:t>    74LS192</a:t>
            </a:r>
          </a:p>
        </p:txBody>
      </p:sp>
      <p:sp>
        <p:nvSpPr>
          <p:cNvPr id="27651" name="Text Box 6">
            <a:extLst>
              <a:ext uri="{FF2B5EF4-FFF2-40B4-BE49-F238E27FC236}">
                <a16:creationId xmlns:a16="http://schemas.microsoft.com/office/drawing/2014/main" id="{583CABE7-E643-7741-8462-6896A75A2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713" y="3248025"/>
            <a:ext cx="2216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74LS192</a:t>
            </a:r>
            <a:r>
              <a:rPr lang="zh-CN" altLang="en-US" sz="2000" b="1"/>
              <a:t>的功能表 </a:t>
            </a:r>
          </a:p>
        </p:txBody>
      </p:sp>
      <p:graphicFrame>
        <p:nvGraphicFramePr>
          <p:cNvPr id="27652" name="Object 5">
            <a:extLst>
              <a:ext uri="{FF2B5EF4-FFF2-40B4-BE49-F238E27FC236}">
                <a16:creationId xmlns:a16="http://schemas.microsoft.com/office/drawing/2014/main" id="{48141473-5F1B-E242-A37D-8B8E007FCB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69025" y="268288"/>
          <a:ext cx="2725738" cy="265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6" r:id="rId3" imgW="2590800" imgH="2527300" progId="Visio.Drawing.11">
                  <p:embed/>
                </p:oleObj>
              </mc:Choice>
              <mc:Fallback>
                <p:oleObj r:id="rId3" imgW="2590800" imgH="252730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9025" y="268288"/>
                        <a:ext cx="2725738" cy="2655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Object 6">
            <a:extLst>
              <a:ext uri="{FF2B5EF4-FFF2-40B4-BE49-F238E27FC236}">
                <a16:creationId xmlns:a16="http://schemas.microsoft.com/office/drawing/2014/main" id="{71502837-96FE-5F45-88F3-0D24B20A1A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5975" y="3633788"/>
          <a:ext cx="7905750" cy="258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7" name="Visio" r:id="rId5" imgW="39052500" imgH="12496800" progId="Visio.Drawing.11">
                  <p:embed/>
                </p:oleObj>
              </mc:Choice>
              <mc:Fallback>
                <p:oleObj name="Visio" r:id="rId5" imgW="39052500" imgH="12496800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975" y="3633788"/>
                        <a:ext cx="7905750" cy="258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E40D8D5A-7765-1548-82A1-58CF5933DB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b="1"/>
              <a:t>中规模集成计数器</a:t>
            </a:r>
            <a:r>
              <a:rPr lang="en-US" altLang="zh-CN" sz="2800" b="1"/>
              <a:t>74LS192</a:t>
            </a:r>
            <a:r>
              <a:rPr lang="zh-CN" altLang="en-US" sz="3200" b="1"/>
              <a:t>举例</a:t>
            </a:r>
          </a:p>
        </p:txBody>
      </p:sp>
      <p:pic>
        <p:nvPicPr>
          <p:cNvPr id="28674" name="Picture 4">
            <a:extLst>
              <a:ext uri="{FF2B5EF4-FFF2-40B4-BE49-F238E27FC236}">
                <a16:creationId xmlns:a16="http://schemas.microsoft.com/office/drawing/2014/main" id="{9654C58E-81DD-7148-9DAE-3AB2DE1C9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25400"/>
            <a:ext cx="8253412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 Box 5">
            <a:extLst>
              <a:ext uri="{FF2B5EF4-FFF2-40B4-BE49-F238E27FC236}">
                <a16:creationId xmlns:a16="http://schemas.microsoft.com/office/drawing/2014/main" id="{61D3B7D2-5A8C-FC4D-A778-0315F0D96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0" y="928688"/>
            <a:ext cx="260350" cy="160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b="1">
                <a:solidFill>
                  <a:schemeClr val="hlink"/>
                </a:solidFill>
              </a:rPr>
              <a:t>1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1200" b="1">
              <a:solidFill>
                <a:schemeClr val="hlink"/>
              </a:solidFill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b="1">
                <a:solidFill>
                  <a:schemeClr val="hlink"/>
                </a:solidFill>
              </a:rPr>
              <a:t>1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800" b="1">
              <a:solidFill>
                <a:schemeClr val="hlink"/>
              </a:solidFill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b="1">
                <a:solidFill>
                  <a:schemeClr val="hlink"/>
                </a:solidFill>
              </a:rPr>
              <a:t>1</a:t>
            </a:r>
            <a:endParaRPr lang="en-US" altLang="zh-CN" sz="800" b="1">
              <a:solidFill>
                <a:schemeClr val="hlink"/>
              </a:solidFill>
            </a:endParaRPr>
          </a:p>
          <a:p>
            <a:pPr eaLnBrk="1" hangingPunct="1">
              <a:lnSpc>
                <a:spcPct val="130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US" altLang="zh-CN" sz="1200" b="1">
                <a:solidFill>
                  <a:schemeClr val="hlink"/>
                </a:solidFill>
              </a:rPr>
              <a:t>0</a:t>
            </a:r>
          </a:p>
        </p:txBody>
      </p:sp>
      <p:sp>
        <p:nvSpPr>
          <p:cNvPr id="28676" name="Line 7">
            <a:extLst>
              <a:ext uri="{FF2B5EF4-FFF2-40B4-BE49-F238E27FC236}">
                <a16:creationId xmlns:a16="http://schemas.microsoft.com/office/drawing/2014/main" id="{2E2A860D-95ED-AD4C-AA7C-FE00BBE28A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59238" y="3044825"/>
            <a:ext cx="0" cy="2209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677" name="Line 9">
            <a:extLst>
              <a:ext uri="{FF2B5EF4-FFF2-40B4-BE49-F238E27FC236}">
                <a16:creationId xmlns:a16="http://schemas.microsoft.com/office/drawing/2014/main" id="{0EA0474F-D017-EF40-8C71-17B886AFFA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27825" y="3565525"/>
            <a:ext cx="0" cy="2209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678" name="Text Box 5">
            <a:extLst>
              <a:ext uri="{FF2B5EF4-FFF2-40B4-BE49-F238E27FC236}">
                <a16:creationId xmlns:a16="http://schemas.microsoft.com/office/drawing/2014/main" id="{4583961E-A3A6-AA4C-B1FD-D60C94773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0788" y="3587750"/>
            <a:ext cx="260350" cy="160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b="1">
                <a:solidFill>
                  <a:schemeClr val="hlink"/>
                </a:solidFill>
              </a:rPr>
              <a:t>1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1200" b="1">
              <a:solidFill>
                <a:schemeClr val="hlink"/>
              </a:solidFill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b="1">
                <a:solidFill>
                  <a:schemeClr val="hlink"/>
                </a:solidFill>
              </a:rPr>
              <a:t>1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800" b="1">
              <a:solidFill>
                <a:schemeClr val="hlink"/>
              </a:solidFill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b="1">
                <a:solidFill>
                  <a:schemeClr val="hlink"/>
                </a:solidFill>
              </a:rPr>
              <a:t>1</a:t>
            </a:r>
            <a:endParaRPr lang="en-US" altLang="zh-CN" sz="800" b="1">
              <a:solidFill>
                <a:schemeClr val="hlink"/>
              </a:solidFill>
            </a:endParaRPr>
          </a:p>
          <a:p>
            <a:pPr eaLnBrk="1" hangingPunct="1">
              <a:lnSpc>
                <a:spcPct val="130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US" altLang="zh-CN" sz="1200" b="1">
                <a:solidFill>
                  <a:schemeClr val="hlink"/>
                </a:solidFill>
              </a:rPr>
              <a:t>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5048BE67-E314-DF48-9ACE-C3840F1F40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6.2 </a:t>
            </a:r>
            <a:r>
              <a:rPr lang="zh-CN" altLang="en-US" sz="3600" b="1"/>
              <a:t>中规模同步计数器</a:t>
            </a:r>
          </a:p>
        </p:txBody>
      </p:sp>
      <p:sp>
        <p:nvSpPr>
          <p:cNvPr id="29698" name="Rectangle 4">
            <a:extLst>
              <a:ext uri="{FF2B5EF4-FFF2-40B4-BE49-F238E27FC236}">
                <a16:creationId xmlns:a16="http://schemas.microsoft.com/office/drawing/2014/main" id="{85007600-BEF7-BF4A-882B-9622F0C944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6665912" cy="762000"/>
          </a:xfrm>
          <a:noFill/>
        </p:spPr>
        <p:txBody>
          <a:bodyPr/>
          <a:lstStyle/>
          <a:p>
            <a:pPr eaLnBrk="1" hangingPunct="1"/>
            <a:r>
              <a:rPr lang="zh-CN" altLang="en-US" sz="2800" b="1">
                <a:ea typeface="隶书" panose="02010509060101010101" pitchFamily="49" charset="-122"/>
              </a:rPr>
              <a:t>可预置四位二进制可逆计数器</a:t>
            </a:r>
            <a:r>
              <a:rPr lang="en-US" altLang="zh-CN" sz="2800" b="1">
                <a:ea typeface="隶书" panose="02010509060101010101" pitchFamily="49" charset="-122"/>
              </a:rPr>
              <a:t>74LS169</a:t>
            </a:r>
          </a:p>
        </p:txBody>
      </p:sp>
      <p:sp>
        <p:nvSpPr>
          <p:cNvPr id="29699" name="Text Box 8">
            <a:extLst>
              <a:ext uri="{FF2B5EF4-FFF2-40B4-BE49-F238E27FC236}">
                <a16:creationId xmlns:a16="http://schemas.microsoft.com/office/drawing/2014/main" id="{213BE635-8F2D-554F-84F7-A081C67F5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1325" y="2108200"/>
            <a:ext cx="3552825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lang="zh-CN" altLang="en-US" sz="2400" b="1"/>
              <a:t>特点：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lang="zh-CN" altLang="en-US" sz="2400" b="1"/>
              <a:t>    加减控制可逆计数器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lang="zh-CN" altLang="en-US" sz="2400" b="1"/>
              <a:t>    同步预置，低电平有效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lang="zh-CN" altLang="en-US" sz="2400" b="1"/>
              <a:t>    由预置实现清零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lang="zh-CN" altLang="en-US" sz="2400" b="1"/>
              <a:t>    具有进位</a:t>
            </a:r>
            <a:r>
              <a:rPr lang="en-US" altLang="zh-CN" sz="2400" b="1"/>
              <a:t>/</a:t>
            </a:r>
            <a:r>
              <a:rPr lang="zh-CN" altLang="en-US" sz="2400" b="1"/>
              <a:t>借位输出端</a:t>
            </a:r>
          </a:p>
        </p:txBody>
      </p:sp>
      <p:sp>
        <p:nvSpPr>
          <p:cNvPr id="29700" name="Text Box 9">
            <a:extLst>
              <a:ext uri="{FF2B5EF4-FFF2-40B4-BE49-F238E27FC236}">
                <a16:creationId xmlns:a16="http://schemas.microsoft.com/office/drawing/2014/main" id="{26808587-680F-DE42-91A3-449A07BFD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2338" y="6286500"/>
            <a:ext cx="22431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/>
              <a:t>74LS169</a:t>
            </a:r>
            <a:r>
              <a:rPr lang="zh-CN" altLang="en-US" sz="1800" b="1"/>
              <a:t>的逻辑符号 </a:t>
            </a:r>
          </a:p>
        </p:txBody>
      </p:sp>
      <p:graphicFrame>
        <p:nvGraphicFramePr>
          <p:cNvPr id="29701" name="Object 7">
            <a:extLst>
              <a:ext uri="{FF2B5EF4-FFF2-40B4-BE49-F238E27FC236}">
                <a16:creationId xmlns:a16="http://schemas.microsoft.com/office/drawing/2014/main" id="{8B03ECFB-F3FC-BD49-B7A7-AEE49C849F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66813" y="1981200"/>
          <a:ext cx="4268787" cy="414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3" name="Visio" r:id="rId3" imgW="23901400" imgH="23241000" progId="Visio.Drawing.11">
                  <p:embed/>
                </p:oleObj>
              </mc:Choice>
              <mc:Fallback>
                <p:oleObj name="Visio" r:id="rId3" imgW="23901400" imgH="23241000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13" y="1981200"/>
                        <a:ext cx="4268787" cy="414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8885BF66-503A-3645-961C-292E250CA0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6.2 </a:t>
            </a:r>
            <a:r>
              <a:rPr lang="zh-CN" altLang="en-US" sz="3600" b="1"/>
              <a:t>中规模同步计数器</a:t>
            </a:r>
          </a:p>
        </p:txBody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id="{37F03AE6-E6B4-B24E-BDB9-77E9F21441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6665912" cy="762000"/>
          </a:xfrm>
          <a:noFill/>
        </p:spPr>
        <p:txBody>
          <a:bodyPr/>
          <a:lstStyle/>
          <a:p>
            <a:pPr eaLnBrk="1" hangingPunct="1"/>
            <a:r>
              <a:rPr lang="zh-CN" altLang="en-US" sz="2800" b="1">
                <a:ea typeface="隶书" panose="02010509060101010101" pitchFamily="49" charset="-122"/>
              </a:rPr>
              <a:t>可预置四位二进制可逆计数器</a:t>
            </a:r>
            <a:r>
              <a:rPr lang="en-US" altLang="zh-CN" sz="2800" b="1">
                <a:ea typeface="隶书" panose="02010509060101010101" pitchFamily="49" charset="-122"/>
              </a:rPr>
              <a:t>74LS169</a:t>
            </a:r>
          </a:p>
        </p:txBody>
      </p:sp>
      <p:graphicFrame>
        <p:nvGraphicFramePr>
          <p:cNvPr id="30723" name="Object 7">
            <a:extLst>
              <a:ext uri="{FF2B5EF4-FFF2-40B4-BE49-F238E27FC236}">
                <a16:creationId xmlns:a16="http://schemas.microsoft.com/office/drawing/2014/main" id="{7413B640-FBAE-924A-B7CB-5B4519D759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2243138"/>
          <a:ext cx="8305800" cy="212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7" name="Visio" r:id="rId3" imgW="42227500" imgH="10883900" progId="Visio.Drawing.11">
                  <p:embed/>
                </p:oleObj>
              </mc:Choice>
              <mc:Fallback>
                <p:oleObj name="Visio" r:id="rId3" imgW="42227500" imgH="10883900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243138"/>
                        <a:ext cx="8305800" cy="212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Text Box 8">
            <a:extLst>
              <a:ext uri="{FF2B5EF4-FFF2-40B4-BE49-F238E27FC236}">
                <a16:creationId xmlns:a16="http://schemas.microsoft.com/office/drawing/2014/main" id="{59FB64C1-E1E1-104E-A06A-DE07D9319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1905000"/>
            <a:ext cx="2216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74LS169</a:t>
            </a:r>
            <a:r>
              <a:rPr lang="zh-CN" altLang="en-US" sz="2000" b="1"/>
              <a:t>的功能表 </a:t>
            </a:r>
          </a:p>
        </p:txBody>
      </p:sp>
      <p:pic>
        <p:nvPicPr>
          <p:cNvPr id="30725" name="Picture 10">
            <a:extLst>
              <a:ext uri="{FF2B5EF4-FFF2-40B4-BE49-F238E27FC236}">
                <a16:creationId xmlns:a16="http://schemas.microsoft.com/office/drawing/2014/main" id="{D7FF7EFC-1CC0-3E44-84C9-647B7CBF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716280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D737CB1C-4E87-864C-8988-164397461E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1746" name="Picture 6">
            <a:extLst>
              <a:ext uri="{FF2B5EF4-FFF2-40B4-BE49-F238E27FC236}">
                <a16:creationId xmlns:a16="http://schemas.microsoft.com/office/drawing/2014/main" id="{77F8FD21-0C49-094A-BFF1-0722FEAB5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86800" cy="655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FC0B97C4-80BC-2440-AA33-6BA0567884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b="1"/>
              <a:t>几种中规模集成计数器</a:t>
            </a:r>
          </a:p>
        </p:txBody>
      </p:sp>
      <p:pic>
        <p:nvPicPr>
          <p:cNvPr id="32770" name="Picture 4">
            <a:extLst>
              <a:ext uri="{FF2B5EF4-FFF2-40B4-BE49-F238E27FC236}">
                <a16:creationId xmlns:a16="http://schemas.microsoft.com/office/drawing/2014/main" id="{9C04B59E-8012-BF44-85DE-B17FB7D6F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47800"/>
            <a:ext cx="7329488" cy="482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8172832E-2397-E94F-AE03-B8B56DC6523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solidFill>
                  <a:schemeClr val="tx1"/>
                </a:solidFill>
              </a:rPr>
              <a:t>6.3 </a:t>
            </a:r>
            <a:r>
              <a:rPr lang="zh-CN" altLang="en-US" sz="3600" b="1">
                <a:solidFill>
                  <a:schemeClr val="tx1"/>
                </a:solidFill>
              </a:rPr>
              <a:t>中规模计数器的应用</a:t>
            </a:r>
            <a:r>
              <a:rPr lang="zh-CN" altLang="en-US"/>
              <a:t> 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702B0EB5-6B61-7D4B-B453-736525787BE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82688" y="1371600"/>
            <a:ext cx="7772400" cy="609600"/>
          </a:xfrm>
        </p:spPr>
        <p:txBody>
          <a:bodyPr/>
          <a:lstStyle/>
          <a:p>
            <a:pPr eaLnBrk="1" hangingPunct="1"/>
            <a:r>
              <a:rPr lang="zh-CN" altLang="en-US" sz="2800" b="1">
                <a:ea typeface="隶书" panose="02010509060101010101" pitchFamily="49" charset="-122"/>
              </a:rPr>
              <a:t>构成任意进制计数器</a:t>
            </a:r>
          </a:p>
          <a:p>
            <a:pPr eaLnBrk="1" hangingPunct="1"/>
            <a:endParaRPr lang="en-US" altLang="zh-CN" sz="2800" b="1">
              <a:ea typeface="隶书" panose="02010509060101010101" pitchFamily="49" charset="-122"/>
            </a:endParaRPr>
          </a:p>
        </p:txBody>
      </p:sp>
      <p:sp>
        <p:nvSpPr>
          <p:cNvPr id="33795" name="Text Box 4">
            <a:extLst>
              <a:ext uri="{FF2B5EF4-FFF2-40B4-BE49-F238E27FC236}">
                <a16:creationId xmlns:a16="http://schemas.microsoft.com/office/drawing/2014/main" id="{5C818779-F51C-D644-93F3-3A85ED440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4325" y="1946275"/>
            <a:ext cx="6745288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8000"/>
                </a:solidFill>
                <a:ea typeface="楷体_GB2312" pitchFamily="49" charset="-122"/>
              </a:rPr>
              <a:t>利用预置功能</a:t>
            </a:r>
            <a:r>
              <a:rPr lang="en-US" altLang="zh-CN" sz="2400" b="1">
                <a:solidFill>
                  <a:srgbClr val="008000"/>
                </a:solidFill>
                <a:ea typeface="楷体_GB2312" pitchFamily="49" charset="-122"/>
              </a:rPr>
              <a:t>, </a:t>
            </a:r>
            <a:r>
              <a:rPr lang="zh-CN" altLang="en-US" sz="2400" b="1">
                <a:solidFill>
                  <a:srgbClr val="008000"/>
                </a:solidFill>
                <a:ea typeface="楷体_GB2312" pitchFamily="49" charset="-122"/>
              </a:rPr>
              <a:t>置</a:t>
            </a:r>
            <a:r>
              <a:rPr lang="en-US" altLang="zh-CN" sz="2400" b="1">
                <a:solidFill>
                  <a:srgbClr val="008000"/>
                </a:solidFill>
                <a:ea typeface="楷体_GB2312" pitchFamily="49" charset="-122"/>
              </a:rPr>
              <a:t>/</a:t>
            </a:r>
            <a:r>
              <a:rPr lang="zh-CN" altLang="en-US" sz="2400" b="1">
                <a:solidFill>
                  <a:srgbClr val="008000"/>
                </a:solidFill>
                <a:ea typeface="楷体_GB2312" pitchFamily="49" charset="-122"/>
              </a:rPr>
              <a:t>复位功能</a:t>
            </a:r>
            <a:r>
              <a:rPr lang="en-US" altLang="zh-CN" sz="2400" b="1">
                <a:solidFill>
                  <a:srgbClr val="008000"/>
                </a:solidFill>
                <a:ea typeface="楷体_GB2312" pitchFamily="49" charset="-122"/>
              </a:rPr>
              <a:t>,</a:t>
            </a:r>
            <a:r>
              <a:rPr lang="zh-CN" altLang="en-US" sz="2400" b="1">
                <a:solidFill>
                  <a:srgbClr val="008000"/>
                </a:solidFill>
                <a:ea typeface="楷体_GB2312" pitchFamily="49" charset="-122"/>
              </a:rPr>
              <a:t>构成任意进制计数器</a:t>
            </a:r>
            <a:r>
              <a:rPr lang="zh-CN" altLang="en-US" sz="2400" b="1">
                <a:solidFill>
                  <a:srgbClr val="008000"/>
                </a:solidFill>
              </a:rPr>
              <a:t> </a:t>
            </a:r>
            <a:r>
              <a:rPr lang="en-US" altLang="zh-CN" sz="2400" b="1">
                <a:solidFill>
                  <a:srgbClr val="008000"/>
                </a:solidFill>
              </a:rPr>
              <a:t>.</a:t>
            </a:r>
            <a:endParaRPr lang="en-US" altLang="zh-CN" sz="2400" b="1">
              <a:latin typeface="Tahoma" panose="020B0604030504040204" pitchFamily="34" charset="0"/>
            </a:endParaRPr>
          </a:p>
        </p:txBody>
      </p:sp>
      <p:sp>
        <p:nvSpPr>
          <p:cNvPr id="542725" name="Text Box 5">
            <a:extLst>
              <a:ext uri="{FF2B5EF4-FFF2-40B4-BE49-F238E27FC236}">
                <a16:creationId xmlns:a16="http://schemas.microsoft.com/office/drawing/2014/main" id="{37A09A55-B845-9443-B1A5-80D2C3CFD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825" y="2573338"/>
            <a:ext cx="140811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400" b="1"/>
              <a:t>1. </a:t>
            </a:r>
            <a:r>
              <a:rPr lang="zh-CN" altLang="en-US" sz="2400" b="1"/>
              <a:t>复位法</a:t>
            </a:r>
            <a:endParaRPr lang="zh-CN" altLang="en-US" sz="2400"/>
          </a:p>
        </p:txBody>
      </p:sp>
      <p:pic>
        <p:nvPicPr>
          <p:cNvPr id="542726" name="Picture 6">
            <a:extLst>
              <a:ext uri="{FF2B5EF4-FFF2-40B4-BE49-F238E27FC236}">
                <a16:creationId xmlns:a16="http://schemas.microsoft.com/office/drawing/2014/main" id="{7D3D4653-0AFF-5F40-8674-DE8522F03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124200"/>
            <a:ext cx="455295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9" name="Text Box 4">
            <a:extLst>
              <a:ext uri="{FF2B5EF4-FFF2-40B4-BE49-F238E27FC236}">
                <a16:creationId xmlns:a16="http://schemas.microsoft.com/office/drawing/2014/main" id="{AB9215BE-ECF0-6348-B8BE-AA4174077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838" y="4427538"/>
            <a:ext cx="1408112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400" b="1"/>
              <a:t>2. </a:t>
            </a:r>
            <a:r>
              <a:rPr lang="zh-CN" altLang="en-US" sz="2400" b="1"/>
              <a:t>预置法</a:t>
            </a:r>
            <a:endParaRPr lang="zh-CN" altLang="en-US" sz="2400"/>
          </a:p>
        </p:txBody>
      </p:sp>
      <p:sp>
        <p:nvSpPr>
          <p:cNvPr id="545797" name="Text Box 5">
            <a:extLst>
              <a:ext uri="{FF2B5EF4-FFF2-40B4-BE49-F238E27FC236}">
                <a16:creationId xmlns:a16="http://schemas.microsoft.com/office/drawing/2014/main" id="{781BD7F5-06D1-4842-AAD1-D97C94BDB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0788" y="5961063"/>
            <a:ext cx="4937125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solidFill>
                  <a:srgbClr val="008000"/>
                </a:solidFill>
              </a:rPr>
              <a:t>预置</a:t>
            </a:r>
            <a:r>
              <a:rPr lang="zh-CN" altLang="en-US" sz="2200" b="1">
                <a:solidFill>
                  <a:srgbClr val="008000"/>
                </a:solidFill>
                <a:sym typeface="Symbol" pitchFamily="2" charset="2"/>
              </a:rPr>
              <a:t></a:t>
            </a:r>
            <a:r>
              <a:rPr lang="zh-CN" altLang="en-US" sz="2200" b="1">
                <a:solidFill>
                  <a:srgbClr val="008000"/>
                </a:solidFill>
              </a:rPr>
              <a:t>计数</a:t>
            </a:r>
            <a:r>
              <a:rPr lang="zh-CN" altLang="en-US" sz="2200" b="1">
                <a:solidFill>
                  <a:srgbClr val="008000"/>
                </a:solidFill>
                <a:sym typeface="Symbol" pitchFamily="2" charset="2"/>
              </a:rPr>
              <a:t></a:t>
            </a:r>
            <a:r>
              <a:rPr lang="zh-CN" altLang="en-US" sz="2200" b="1">
                <a:solidFill>
                  <a:srgbClr val="008000"/>
                </a:solidFill>
              </a:rPr>
              <a:t>预置</a:t>
            </a:r>
            <a:r>
              <a:rPr lang="zh-CN" altLang="en-US" sz="2200" b="1">
                <a:solidFill>
                  <a:srgbClr val="008000"/>
                </a:solidFill>
                <a:sym typeface="Symbol" pitchFamily="2" charset="2"/>
              </a:rPr>
              <a:t></a:t>
            </a:r>
            <a:r>
              <a:rPr lang="zh-CN" altLang="en-US" sz="2200" b="1">
                <a:solidFill>
                  <a:srgbClr val="008000"/>
                </a:solidFill>
              </a:rPr>
              <a:t>计数</a:t>
            </a:r>
            <a:r>
              <a:rPr lang="en-US" altLang="zh-CN" sz="2200" b="1">
                <a:solidFill>
                  <a:srgbClr val="008000"/>
                </a:solidFill>
              </a:rPr>
              <a:t>. . . . . . </a:t>
            </a:r>
          </a:p>
        </p:txBody>
      </p:sp>
      <p:sp>
        <p:nvSpPr>
          <p:cNvPr id="545802" name="Text Box 10">
            <a:extLst>
              <a:ext uri="{FF2B5EF4-FFF2-40B4-BE49-F238E27FC236}">
                <a16:creationId xmlns:a16="http://schemas.microsoft.com/office/drawing/2014/main" id="{19D3B9CE-2F22-1F4F-A044-4023C20AD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1875" y="4900613"/>
            <a:ext cx="6532563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200" b="1"/>
              <a:t>根据计数模值确定预置状态，计数到终止状态时产生预置信号，使计数又从预置状态继续计数。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25" grpId="0" autoUpdateAnimBg="0"/>
      <p:bldP spid="100359" grpId="0" autoUpdateAnimBg="0"/>
      <p:bldP spid="545797" grpId="0" autoUpdateAnimBg="0"/>
      <p:bldP spid="545802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97341564-146B-8C41-9484-49D37B1747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/>
              <a:t>第六章 中规模时序集成电路及应用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259517BA-4E86-9B47-B80B-5D32BB3F4F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447800"/>
            <a:ext cx="4935537" cy="3552825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</a:pPr>
            <a:r>
              <a:rPr lang="zh-CN" altLang="en-US">
                <a:ea typeface="隶书" panose="02010509060101010101" pitchFamily="49" charset="-122"/>
              </a:rPr>
              <a:t>中规模</a:t>
            </a:r>
            <a:r>
              <a:rPr lang="zh-CN" altLang="en-US" sz="2800" b="1">
                <a:latin typeface="幼圆" pitchFamily="49" charset="-122"/>
                <a:ea typeface="幼圆" pitchFamily="49" charset="-122"/>
              </a:rPr>
              <a:t>异步/同步</a:t>
            </a:r>
            <a:r>
              <a:rPr lang="zh-CN" altLang="en-US">
                <a:ea typeface="隶书" panose="02010509060101010101" pitchFamily="49" charset="-122"/>
              </a:rPr>
              <a:t>计数器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</a:pPr>
            <a:r>
              <a:rPr lang="zh-CN" altLang="en-US">
                <a:ea typeface="隶书" panose="02010509060101010101" pitchFamily="49" charset="-122"/>
              </a:rPr>
              <a:t>中规模计数器的应用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</a:pPr>
            <a:endParaRPr lang="zh-CN" altLang="en-US" sz="1600">
              <a:ea typeface="隶书" panose="02010509060101010101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</a:pPr>
            <a:r>
              <a:rPr lang="zh-CN" altLang="en-US">
                <a:ea typeface="隶书" panose="02010509060101010101" pitchFamily="49" charset="-122"/>
              </a:rPr>
              <a:t>中规模移位寄存器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</a:pPr>
            <a:r>
              <a:rPr lang="zh-CN" altLang="en-US">
                <a:ea typeface="隶书" panose="02010509060101010101" pitchFamily="49" charset="-122"/>
              </a:rPr>
              <a:t>中规模移存器的应用</a:t>
            </a:r>
          </a:p>
        </p:txBody>
      </p:sp>
      <p:sp>
        <p:nvSpPr>
          <p:cNvPr id="16387" name="Text Box 10">
            <a:extLst>
              <a:ext uri="{FF2B5EF4-FFF2-40B4-BE49-F238E27FC236}">
                <a16:creationId xmlns:a16="http://schemas.microsoft.com/office/drawing/2014/main" id="{1032C526-2936-AC4F-9579-A0E842BC99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8775" y="6492875"/>
            <a:ext cx="14033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latin typeface="Tahoma" panose="020B0604030504040204" pitchFamily="34" charset="0"/>
              </a:rPr>
              <a:t>蓝牙辉光数字时钟</a:t>
            </a:r>
          </a:p>
        </p:txBody>
      </p:sp>
      <p:pic>
        <p:nvPicPr>
          <p:cNvPr id="16388" name="Picture 4" descr="D:\20170502121539s.jpg">
            <a:extLst>
              <a:ext uri="{FF2B5EF4-FFF2-40B4-BE49-F238E27FC236}">
                <a16:creationId xmlns:a16="http://schemas.microsoft.com/office/drawing/2014/main" id="{0A28C5F5-34E7-F347-BB67-E6D98083D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4051300"/>
            <a:ext cx="3668713" cy="244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>
            <a:extLst>
              <a:ext uri="{FF2B5EF4-FFF2-40B4-BE49-F238E27FC236}">
                <a16:creationId xmlns:a16="http://schemas.microsoft.com/office/drawing/2014/main" id="{26850072-3E4A-BA4F-9DE2-6884503BBC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solidFill>
                  <a:schemeClr val="tx1"/>
                </a:solidFill>
              </a:rPr>
              <a:t>6.3 </a:t>
            </a:r>
            <a:r>
              <a:rPr lang="zh-CN" altLang="en-US" sz="3600" b="1">
                <a:solidFill>
                  <a:schemeClr val="tx1"/>
                </a:solidFill>
              </a:rPr>
              <a:t>中规模计数器的应用</a:t>
            </a:r>
            <a:r>
              <a:rPr lang="zh-CN" altLang="en-US"/>
              <a:t> </a:t>
            </a:r>
          </a:p>
        </p:txBody>
      </p:sp>
      <p:sp>
        <p:nvSpPr>
          <p:cNvPr id="34818" name="Rectangle 3">
            <a:extLst>
              <a:ext uri="{FF2B5EF4-FFF2-40B4-BE49-F238E27FC236}">
                <a16:creationId xmlns:a16="http://schemas.microsoft.com/office/drawing/2014/main" id="{797CB09B-B76E-A745-B7E7-6CE479CB1A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609600"/>
          </a:xfrm>
        </p:spPr>
        <p:txBody>
          <a:bodyPr/>
          <a:lstStyle/>
          <a:p>
            <a:pPr eaLnBrk="1" hangingPunct="1"/>
            <a:r>
              <a:rPr lang="zh-CN" altLang="en-US" sz="2800" b="1">
                <a:ea typeface="隶书" panose="02010509060101010101" pitchFamily="49" charset="-122"/>
              </a:rPr>
              <a:t>构成任意进制计数器</a:t>
            </a:r>
          </a:p>
          <a:p>
            <a:pPr eaLnBrk="1" hangingPunct="1"/>
            <a:endParaRPr lang="en-US" altLang="zh-CN" sz="2800" b="1">
              <a:ea typeface="隶书" panose="02010509060101010101" pitchFamily="49" charset="-122"/>
            </a:endParaRPr>
          </a:p>
        </p:txBody>
      </p:sp>
      <p:sp>
        <p:nvSpPr>
          <p:cNvPr id="34819" name="Text Box 4">
            <a:extLst>
              <a:ext uri="{FF2B5EF4-FFF2-40B4-BE49-F238E27FC236}">
                <a16:creationId xmlns:a16="http://schemas.microsoft.com/office/drawing/2014/main" id="{719B2DA9-9AAF-614C-8AC8-CF43FA727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4325" y="1946275"/>
            <a:ext cx="6745288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8000"/>
                </a:solidFill>
                <a:ea typeface="楷体_GB2312" pitchFamily="49" charset="-122"/>
              </a:rPr>
              <a:t>利用预置功能</a:t>
            </a:r>
            <a:r>
              <a:rPr lang="en-US" altLang="zh-CN" sz="2400" b="1">
                <a:solidFill>
                  <a:srgbClr val="008000"/>
                </a:solidFill>
                <a:ea typeface="楷体_GB2312" pitchFamily="49" charset="-122"/>
              </a:rPr>
              <a:t>, </a:t>
            </a:r>
            <a:r>
              <a:rPr lang="zh-CN" altLang="en-US" sz="2400" b="1">
                <a:solidFill>
                  <a:srgbClr val="008000"/>
                </a:solidFill>
                <a:ea typeface="楷体_GB2312" pitchFamily="49" charset="-122"/>
              </a:rPr>
              <a:t>置</a:t>
            </a:r>
            <a:r>
              <a:rPr lang="en-US" altLang="zh-CN" sz="2400" b="1">
                <a:solidFill>
                  <a:srgbClr val="008000"/>
                </a:solidFill>
                <a:ea typeface="楷体_GB2312" pitchFamily="49" charset="-122"/>
              </a:rPr>
              <a:t>/</a:t>
            </a:r>
            <a:r>
              <a:rPr lang="zh-CN" altLang="en-US" sz="2400" b="1">
                <a:solidFill>
                  <a:srgbClr val="008000"/>
                </a:solidFill>
                <a:ea typeface="楷体_GB2312" pitchFamily="49" charset="-122"/>
              </a:rPr>
              <a:t>复位功能</a:t>
            </a:r>
            <a:r>
              <a:rPr lang="en-US" altLang="zh-CN" sz="2400" b="1">
                <a:solidFill>
                  <a:srgbClr val="008000"/>
                </a:solidFill>
                <a:ea typeface="楷体_GB2312" pitchFamily="49" charset="-122"/>
              </a:rPr>
              <a:t>,</a:t>
            </a:r>
            <a:r>
              <a:rPr lang="zh-CN" altLang="en-US" sz="2400" b="1">
                <a:solidFill>
                  <a:srgbClr val="008000"/>
                </a:solidFill>
                <a:ea typeface="楷体_GB2312" pitchFamily="49" charset="-122"/>
              </a:rPr>
              <a:t>构成任意进制计数器</a:t>
            </a:r>
            <a:r>
              <a:rPr lang="zh-CN" altLang="en-US" sz="2400" b="1">
                <a:solidFill>
                  <a:srgbClr val="008000"/>
                </a:solidFill>
              </a:rPr>
              <a:t> </a:t>
            </a:r>
            <a:r>
              <a:rPr lang="en-US" altLang="zh-CN" sz="2400" b="1">
                <a:solidFill>
                  <a:srgbClr val="008000"/>
                </a:solidFill>
              </a:rPr>
              <a:t>.</a:t>
            </a:r>
            <a:endParaRPr lang="en-US" altLang="zh-CN" sz="2400" b="1">
              <a:latin typeface="Tahoma" panose="020B0604030504040204" pitchFamily="34" charset="0"/>
            </a:endParaRPr>
          </a:p>
        </p:txBody>
      </p:sp>
      <p:sp>
        <p:nvSpPr>
          <p:cNvPr id="542725" name="Text Box 5">
            <a:extLst>
              <a:ext uri="{FF2B5EF4-FFF2-40B4-BE49-F238E27FC236}">
                <a16:creationId xmlns:a16="http://schemas.microsoft.com/office/drawing/2014/main" id="{520609B0-5F16-8D40-B374-6E14C8F00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825" y="2595563"/>
            <a:ext cx="140811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400" b="1"/>
              <a:t>1. </a:t>
            </a:r>
            <a:r>
              <a:rPr lang="zh-CN" altLang="en-US" sz="2400" b="1"/>
              <a:t>复位法</a:t>
            </a:r>
            <a:endParaRPr lang="zh-CN" altLang="en-US" sz="2400"/>
          </a:p>
        </p:txBody>
      </p:sp>
      <p:pic>
        <p:nvPicPr>
          <p:cNvPr id="542726" name="Picture 6">
            <a:extLst>
              <a:ext uri="{FF2B5EF4-FFF2-40B4-BE49-F238E27FC236}">
                <a16:creationId xmlns:a16="http://schemas.microsoft.com/office/drawing/2014/main" id="{5C02F7BC-5E0A-5643-95E9-42861C11D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146425"/>
            <a:ext cx="455295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27" name="Picture 7">
            <a:extLst>
              <a:ext uri="{FF2B5EF4-FFF2-40B4-BE49-F238E27FC236}">
                <a16:creationId xmlns:a16="http://schemas.microsoft.com/office/drawing/2014/main" id="{B1C8E5B7-AB0F-D341-897F-B6A5DB2E5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437063"/>
            <a:ext cx="558482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2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25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C9ABE0B2-2DC9-6242-865F-C28C166784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6.3.1 </a:t>
            </a:r>
            <a:r>
              <a:rPr lang="zh-CN" altLang="en-US" sz="3200" b="1"/>
              <a:t>中规模计数器构成任意进制计数器</a:t>
            </a:r>
            <a:r>
              <a:rPr lang="zh-CN" altLang="en-US"/>
              <a:t> </a:t>
            </a:r>
          </a:p>
        </p:txBody>
      </p:sp>
      <p:sp>
        <p:nvSpPr>
          <p:cNvPr id="35842" name="Text Box 4">
            <a:extLst>
              <a:ext uri="{FF2B5EF4-FFF2-40B4-BE49-F238E27FC236}">
                <a16:creationId xmlns:a16="http://schemas.microsoft.com/office/drawing/2014/main" id="{664D3C76-D71C-9A4D-AC56-98B943D53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54138"/>
            <a:ext cx="63754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400" b="1"/>
              <a:t>例：用异步计数器</a:t>
            </a:r>
            <a:r>
              <a:rPr lang="en-US" altLang="zh-CN" sz="2400" b="1"/>
              <a:t>74LS90</a:t>
            </a:r>
            <a:r>
              <a:rPr lang="zh-CN" altLang="en-US" sz="2400" b="1"/>
              <a:t>构成六进制计数器。</a:t>
            </a: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2033F036-C646-AD46-B1B8-F2B0C535AC61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1981200"/>
            <a:ext cx="6900863" cy="1720850"/>
            <a:chOff x="1104" y="1152"/>
            <a:chExt cx="4347" cy="1084"/>
          </a:xfrm>
        </p:grpSpPr>
        <p:sp>
          <p:nvSpPr>
            <p:cNvPr id="35847" name="Text Box 6">
              <a:extLst>
                <a:ext uri="{FF2B5EF4-FFF2-40B4-BE49-F238E27FC236}">
                  <a16:creationId xmlns:a16="http://schemas.microsoft.com/office/drawing/2014/main" id="{538A8FD8-9153-8B43-8F28-6555D2B188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1152"/>
              <a:ext cx="1851" cy="1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sym typeface="Symbol" pitchFamily="2" charset="2"/>
                </a:rPr>
                <a:t> </a:t>
              </a:r>
              <a:r>
                <a:rPr lang="zh-CN" altLang="en-US" sz="2000" b="1"/>
                <a:t>选</a:t>
              </a:r>
              <a:r>
                <a:rPr lang="en-US" altLang="zh-CN" sz="2000" b="1"/>
                <a:t>6</a:t>
              </a:r>
              <a:r>
                <a:rPr lang="zh-CN" altLang="en-US" sz="2000" b="1"/>
                <a:t>为复位状态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8000"/>
                  </a:solidFill>
                </a:rPr>
                <a:t>       计数状态为：</a:t>
              </a:r>
              <a:r>
                <a:rPr lang="en-US" altLang="zh-CN" sz="2000" b="1">
                  <a:solidFill>
                    <a:srgbClr val="008000"/>
                  </a:solidFill>
                </a:rPr>
                <a:t>0</a:t>
              </a:r>
              <a:r>
                <a:rPr lang="en-US" altLang="zh-CN" sz="2000" b="1">
                  <a:solidFill>
                    <a:srgbClr val="008000"/>
                  </a:solidFill>
                  <a:sym typeface="Symbol" pitchFamily="2" charset="2"/>
                </a:rPr>
                <a:t>5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en-US" altLang="zh-CN" sz="2000" b="1">
                  <a:sym typeface="Symbol" pitchFamily="2" charset="2"/>
                </a:rPr>
                <a:t> </a:t>
              </a:r>
              <a:r>
                <a:rPr lang="zh-CN" altLang="en-US" sz="2000" b="1"/>
                <a:t>选</a:t>
              </a:r>
              <a:r>
                <a:rPr lang="en-US" altLang="zh-CN" sz="2000" b="1"/>
                <a:t>5</a:t>
              </a:r>
              <a:r>
                <a:rPr lang="zh-CN" altLang="en-US" sz="2000" b="1"/>
                <a:t>为置</a:t>
              </a:r>
              <a:r>
                <a:rPr lang="en-US" altLang="zh-CN" sz="2000" b="1"/>
                <a:t>9</a:t>
              </a:r>
              <a:r>
                <a:rPr lang="zh-CN" altLang="en-US" sz="2000" b="1"/>
                <a:t>状态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8000"/>
                  </a:solidFill>
                </a:rPr>
                <a:t>       计数状态为：</a:t>
              </a:r>
              <a:r>
                <a:rPr lang="en-US" altLang="zh-CN" sz="2000" b="1">
                  <a:solidFill>
                    <a:srgbClr val="008000"/>
                  </a:solidFill>
                </a:rPr>
                <a:t>0</a:t>
              </a:r>
              <a:r>
                <a:rPr lang="en-US" altLang="zh-CN" sz="2000" b="1">
                  <a:solidFill>
                    <a:srgbClr val="008000"/>
                  </a:solidFill>
                  <a:sym typeface="Symbol" pitchFamily="2" charset="2"/>
                </a:rPr>
                <a:t>4</a:t>
              </a:r>
              <a:r>
                <a:rPr lang="zh-CN" altLang="en-US" sz="2000" b="1">
                  <a:solidFill>
                    <a:srgbClr val="008000"/>
                  </a:solidFill>
                </a:rPr>
                <a:t>、</a:t>
              </a:r>
              <a:r>
                <a:rPr lang="en-US" altLang="zh-CN" sz="2000" b="1">
                  <a:solidFill>
                    <a:srgbClr val="008000"/>
                  </a:solidFill>
                </a:rPr>
                <a:t>9</a:t>
              </a:r>
            </a:p>
          </p:txBody>
        </p:sp>
        <p:graphicFrame>
          <p:nvGraphicFramePr>
            <p:cNvPr id="35848" name="Object 7">
              <a:extLst>
                <a:ext uri="{FF2B5EF4-FFF2-40B4-BE49-F238E27FC236}">
                  <a16:creationId xmlns:a16="http://schemas.microsoft.com/office/drawing/2014/main" id="{0BF9D83C-9116-AD48-BEEE-52347E5277B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04" y="1488"/>
            <a:ext cx="2028" cy="7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51" r:id="rId3" imgW="9944100" imgH="3670300" progId="Visio.Drawing.5">
                    <p:embed/>
                  </p:oleObj>
                </mc:Choice>
                <mc:Fallback>
                  <p:oleObj r:id="rId3" imgW="9944100" imgH="3670300" progId="Visio.Drawing.5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1488"/>
                          <a:ext cx="2028" cy="7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844" name="Text Box 8">
            <a:extLst>
              <a:ext uri="{FF2B5EF4-FFF2-40B4-BE49-F238E27FC236}">
                <a16:creationId xmlns:a16="http://schemas.microsoft.com/office/drawing/2014/main" id="{DFC27EDB-5197-DF49-B28C-C91592F30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4813" y="1905000"/>
            <a:ext cx="3430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>
                <a:solidFill>
                  <a:srgbClr val="008000"/>
                </a:solidFill>
              </a:rPr>
              <a:t>74LS90 </a:t>
            </a:r>
            <a:r>
              <a:rPr lang="zh-CN" altLang="en-US" sz="2000" b="1">
                <a:solidFill>
                  <a:srgbClr val="008000"/>
                </a:solidFill>
              </a:rPr>
              <a:t>十进制异步计数器。</a:t>
            </a:r>
            <a:r>
              <a:rPr lang="zh-CN" altLang="en-US" sz="2000" b="1"/>
              <a:t> </a:t>
            </a:r>
            <a:endParaRPr lang="zh-CN" altLang="en-US" sz="2400">
              <a:latin typeface="Tahoma" panose="020B0604030504040204" pitchFamily="34" charset="0"/>
            </a:endParaRPr>
          </a:p>
        </p:txBody>
      </p:sp>
      <p:graphicFrame>
        <p:nvGraphicFramePr>
          <p:cNvPr id="543753" name="Object 9">
            <a:extLst>
              <a:ext uri="{FF2B5EF4-FFF2-40B4-BE49-F238E27FC236}">
                <a16:creationId xmlns:a16="http://schemas.microsoft.com/office/drawing/2014/main" id="{60514CBA-C6B5-9943-BC83-EF2D2E4F34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4114800"/>
          <a:ext cx="4343400" cy="250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2" name="Visio" r:id="rId5" imgW="27292300" imgH="15773400" progId="Visio.Drawing.11">
                  <p:embed/>
                </p:oleObj>
              </mc:Choice>
              <mc:Fallback>
                <p:oleObj name="Visio" r:id="rId5" imgW="27292300" imgH="15773400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114800"/>
                        <a:ext cx="4343400" cy="2509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3754" name="Picture 10">
            <a:extLst>
              <a:ext uri="{FF2B5EF4-FFF2-40B4-BE49-F238E27FC236}">
                <a16:creationId xmlns:a16="http://schemas.microsoft.com/office/drawing/2014/main" id="{56DC380D-2E4B-4248-91E8-9FFAF580F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865563"/>
            <a:ext cx="37338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96816591-A331-2043-8E3A-0D7D29A5B0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6.3.1 </a:t>
            </a:r>
            <a:r>
              <a:rPr lang="zh-CN" altLang="en-US" sz="3200" b="1"/>
              <a:t>中规模计数器构成任意进制计数器</a:t>
            </a:r>
            <a:r>
              <a:rPr lang="zh-CN" altLang="en-US"/>
              <a:t> </a:t>
            </a:r>
          </a:p>
        </p:txBody>
      </p:sp>
      <p:sp>
        <p:nvSpPr>
          <p:cNvPr id="36866" name="Text Box 3">
            <a:extLst>
              <a:ext uri="{FF2B5EF4-FFF2-40B4-BE49-F238E27FC236}">
                <a16:creationId xmlns:a16="http://schemas.microsoft.com/office/drawing/2014/main" id="{1698C2AD-D585-884A-8F11-21B8BF11A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54138"/>
            <a:ext cx="7183438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400" b="1"/>
              <a:t>例：用十进制计数器</a:t>
            </a:r>
            <a:r>
              <a:rPr lang="en-US" altLang="zh-CN" sz="2400" b="1"/>
              <a:t>74LS192</a:t>
            </a:r>
            <a:r>
              <a:rPr lang="zh-CN" altLang="en-US" sz="2400" b="1"/>
              <a:t>构成</a:t>
            </a:r>
            <a:r>
              <a:rPr lang="en-US" altLang="zh-CN" sz="2400" b="1"/>
              <a:t>M</a:t>
            </a:r>
            <a:r>
              <a:rPr lang="zh-CN" altLang="en-US" sz="2400" b="1"/>
              <a:t>＝</a:t>
            </a:r>
            <a:r>
              <a:rPr lang="en-US" altLang="zh-CN" sz="2400" b="1"/>
              <a:t>6</a:t>
            </a:r>
            <a:r>
              <a:rPr lang="zh-CN" altLang="en-US" sz="2400" b="1"/>
              <a:t>的计数器。</a:t>
            </a:r>
          </a:p>
        </p:txBody>
      </p:sp>
      <p:sp>
        <p:nvSpPr>
          <p:cNvPr id="544778" name="Text Box 10">
            <a:extLst>
              <a:ext uri="{FF2B5EF4-FFF2-40B4-BE49-F238E27FC236}">
                <a16:creationId xmlns:a16="http://schemas.microsoft.com/office/drawing/2014/main" id="{4A337830-7289-C847-83CB-1D240FE54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1905000"/>
            <a:ext cx="771207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200" b="1"/>
              <a:t>解：异步复位，计数从</a:t>
            </a:r>
            <a:r>
              <a:rPr lang="en-US" altLang="zh-CN" sz="2200" b="1"/>
              <a:t>0000</a:t>
            </a:r>
            <a:r>
              <a:rPr lang="zh-CN" altLang="en-US" sz="2200" b="1"/>
              <a:t>状态开始，进入状态</a:t>
            </a:r>
            <a:r>
              <a:rPr lang="en-US" altLang="zh-CN" sz="2200" b="1"/>
              <a:t>0110</a:t>
            </a:r>
            <a:r>
              <a:rPr lang="zh-CN" altLang="en-US" sz="2200" b="1"/>
              <a:t>时产生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200" b="1"/>
              <a:t>        复位信号。</a:t>
            </a:r>
            <a:r>
              <a:rPr lang="en-US" altLang="zh-CN" sz="2200" b="1"/>
              <a:t>74LS192</a:t>
            </a:r>
            <a:r>
              <a:rPr lang="zh-CN" altLang="en-US" sz="2200" b="1"/>
              <a:t>只有清零端，外部需增加一个与门。</a:t>
            </a:r>
            <a:r>
              <a:rPr lang="zh-CN" altLang="en-US" sz="2000" b="1"/>
              <a:t> </a:t>
            </a:r>
          </a:p>
        </p:txBody>
      </p:sp>
      <p:graphicFrame>
        <p:nvGraphicFramePr>
          <p:cNvPr id="544779" name="Object 11">
            <a:extLst>
              <a:ext uri="{FF2B5EF4-FFF2-40B4-BE49-F238E27FC236}">
                <a16:creationId xmlns:a16="http://schemas.microsoft.com/office/drawing/2014/main" id="{D6FA0AE6-78ED-5547-B7C0-C8096CAF96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12863" y="2971800"/>
          <a:ext cx="5087937" cy="380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1" name="Visio" r:id="rId3" imgW="28511500" imgH="21323300" progId="Visio.Drawing.11">
                  <p:embed/>
                </p:oleObj>
              </mc:Choice>
              <mc:Fallback>
                <p:oleObj name="Visio" r:id="rId3" imgW="28511500" imgH="21323300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863" y="2971800"/>
                        <a:ext cx="5087937" cy="380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4780" name="Text Box 12">
            <a:extLst>
              <a:ext uri="{FF2B5EF4-FFF2-40B4-BE49-F238E27FC236}">
                <a16:creationId xmlns:a16="http://schemas.microsoft.com/office/drawing/2014/main" id="{D9335CEE-A797-0D45-9481-B399EE2F03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3200400"/>
            <a:ext cx="125095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/>
              <a:t>0    0000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/>
              <a:t>1    0001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/>
              <a:t>2    0010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/>
              <a:t>3    0011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/>
              <a:t>4    0100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/>
              <a:t>5    0101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/>
              <a:t>6    0</a:t>
            </a:r>
            <a:r>
              <a:rPr lang="en-US" altLang="zh-CN" sz="2400" b="1">
                <a:solidFill>
                  <a:schemeClr val="hlink"/>
                </a:solidFill>
              </a:rPr>
              <a:t>11</a:t>
            </a:r>
            <a:r>
              <a:rPr lang="en-US" altLang="zh-CN" sz="2400" b="1"/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44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4778" grpId="0" autoUpdateAnimBg="0"/>
      <p:bldP spid="544780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FDBCA11A-AEBF-FC4C-BBEA-55CD7372FE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6.3.1 </a:t>
            </a:r>
            <a:r>
              <a:rPr lang="zh-CN" altLang="en-US" sz="3200" b="1"/>
              <a:t>中规模计数器构成任意进制计数器</a:t>
            </a:r>
          </a:p>
        </p:txBody>
      </p:sp>
      <p:sp>
        <p:nvSpPr>
          <p:cNvPr id="37890" name="Text Box 4">
            <a:extLst>
              <a:ext uri="{FF2B5EF4-FFF2-40B4-BE49-F238E27FC236}">
                <a16:creationId xmlns:a16="http://schemas.microsoft.com/office/drawing/2014/main" id="{F5384F38-DD10-E545-958B-2744F9B758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3025" y="1371600"/>
            <a:ext cx="140811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400" b="1"/>
              <a:t>2. </a:t>
            </a:r>
            <a:r>
              <a:rPr lang="zh-CN" altLang="en-US" sz="2400" b="1"/>
              <a:t>预置法</a:t>
            </a:r>
            <a:endParaRPr lang="zh-CN" altLang="en-US" sz="2400"/>
          </a:p>
        </p:txBody>
      </p:sp>
      <p:sp>
        <p:nvSpPr>
          <p:cNvPr id="545797" name="Text Box 5">
            <a:extLst>
              <a:ext uri="{FF2B5EF4-FFF2-40B4-BE49-F238E27FC236}">
                <a16:creationId xmlns:a16="http://schemas.microsoft.com/office/drawing/2014/main" id="{7CDF5D54-CFC4-1F47-B020-4223E0C37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2975" y="2805113"/>
            <a:ext cx="4937125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solidFill>
                  <a:srgbClr val="008000"/>
                </a:solidFill>
              </a:rPr>
              <a:t>预置</a:t>
            </a:r>
            <a:r>
              <a:rPr lang="zh-CN" altLang="en-US" sz="2200" b="1">
                <a:solidFill>
                  <a:srgbClr val="008000"/>
                </a:solidFill>
                <a:sym typeface="Symbol" pitchFamily="2" charset="2"/>
              </a:rPr>
              <a:t></a:t>
            </a:r>
            <a:r>
              <a:rPr lang="zh-CN" altLang="en-US" sz="2200" b="1">
                <a:solidFill>
                  <a:srgbClr val="008000"/>
                </a:solidFill>
              </a:rPr>
              <a:t>计数</a:t>
            </a:r>
            <a:r>
              <a:rPr lang="zh-CN" altLang="en-US" sz="2200" b="1">
                <a:solidFill>
                  <a:srgbClr val="008000"/>
                </a:solidFill>
                <a:sym typeface="Symbol" pitchFamily="2" charset="2"/>
              </a:rPr>
              <a:t></a:t>
            </a:r>
            <a:r>
              <a:rPr lang="zh-CN" altLang="en-US" sz="2200" b="1">
                <a:solidFill>
                  <a:srgbClr val="008000"/>
                </a:solidFill>
              </a:rPr>
              <a:t>预置</a:t>
            </a:r>
            <a:r>
              <a:rPr lang="zh-CN" altLang="en-US" sz="2200" b="1">
                <a:solidFill>
                  <a:srgbClr val="008000"/>
                </a:solidFill>
                <a:sym typeface="Symbol" pitchFamily="2" charset="2"/>
              </a:rPr>
              <a:t></a:t>
            </a:r>
            <a:r>
              <a:rPr lang="zh-CN" altLang="en-US" sz="2200" b="1">
                <a:solidFill>
                  <a:srgbClr val="008000"/>
                </a:solidFill>
              </a:rPr>
              <a:t>计数</a:t>
            </a:r>
            <a:r>
              <a:rPr lang="en-US" altLang="zh-CN" sz="2200" b="1">
                <a:solidFill>
                  <a:srgbClr val="008000"/>
                </a:solidFill>
              </a:rPr>
              <a:t>. . . . . . 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BF687E97-C422-7846-ABA5-81053EE4C221}"/>
              </a:ext>
            </a:extLst>
          </p:cNvPr>
          <p:cNvGrpSpPr>
            <a:grpSpLocks/>
          </p:cNvGrpSpPr>
          <p:nvPr/>
        </p:nvGrpSpPr>
        <p:grpSpPr bwMode="auto">
          <a:xfrm>
            <a:off x="1736725" y="3354388"/>
            <a:ext cx="5776913" cy="852487"/>
            <a:chOff x="912" y="1680"/>
            <a:chExt cx="3639" cy="537"/>
          </a:xfrm>
        </p:grpSpPr>
        <p:sp>
          <p:nvSpPr>
            <p:cNvPr id="37896" name="Text Box 7">
              <a:extLst>
                <a:ext uri="{FF2B5EF4-FFF2-40B4-BE49-F238E27FC236}">
                  <a16:creationId xmlns:a16="http://schemas.microsoft.com/office/drawing/2014/main" id="{C3FAF537-38A3-A447-A46D-187791E5E6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1680"/>
              <a:ext cx="3639" cy="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FF6600"/>
                  </a:solidFill>
                  <a:ea typeface="黑体" panose="02010609060101010101" pitchFamily="49" charset="-122"/>
                </a:rPr>
                <a:t>对加计数</a:t>
              </a:r>
              <a:r>
                <a:rPr lang="zh-CN" altLang="en-US" sz="2000" b="1"/>
                <a:t> 以最大值时的进位信号作为预置信号</a:t>
              </a:r>
              <a:r>
                <a:rPr lang="en-US" altLang="zh-CN" sz="2000" b="1"/>
                <a:t>LD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FF6600"/>
                  </a:solidFill>
                  <a:ea typeface="黑体" panose="02010609060101010101" pitchFamily="49" charset="-122"/>
                </a:rPr>
                <a:t>对减计数</a:t>
              </a:r>
              <a:r>
                <a:rPr lang="zh-CN" altLang="en-US" sz="2000" b="1"/>
                <a:t> 以最小值时的借位信号作为预置信号</a:t>
              </a:r>
              <a:r>
                <a:rPr lang="en-US" altLang="zh-CN" sz="2000" b="1"/>
                <a:t>LD </a:t>
              </a:r>
            </a:p>
          </p:txBody>
        </p:sp>
        <p:sp>
          <p:nvSpPr>
            <p:cNvPr id="37897" name="Line 8">
              <a:extLst>
                <a:ext uri="{FF2B5EF4-FFF2-40B4-BE49-F238E27FC236}">
                  <a16:creationId xmlns:a16="http://schemas.microsoft.com/office/drawing/2014/main" id="{4AED411E-A270-DA48-9248-073A8985E7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172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898" name="Line 9">
              <a:extLst>
                <a:ext uri="{FF2B5EF4-FFF2-40B4-BE49-F238E27FC236}">
                  <a16:creationId xmlns:a16="http://schemas.microsoft.com/office/drawing/2014/main" id="{45ACC03C-80B8-0940-AEB3-8BA78DBA16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196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545802" name="Text Box 10">
            <a:extLst>
              <a:ext uri="{FF2B5EF4-FFF2-40B4-BE49-F238E27FC236}">
                <a16:creationId xmlns:a16="http://schemas.microsoft.com/office/drawing/2014/main" id="{3FCE7E7C-5930-244C-AC80-D23F8C1C8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0525" y="1844675"/>
            <a:ext cx="733107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200" b="1"/>
              <a:t>根据计数模值确定预置状态，计数到终止状态时产生预置信号，使计数又从预置状态继续计数。 </a:t>
            </a:r>
          </a:p>
        </p:txBody>
      </p:sp>
      <p:sp>
        <p:nvSpPr>
          <p:cNvPr id="545803" name="Text Box 11">
            <a:extLst>
              <a:ext uri="{FF2B5EF4-FFF2-40B4-BE49-F238E27FC236}">
                <a16:creationId xmlns:a16="http://schemas.microsoft.com/office/drawing/2014/main" id="{E896E452-7F90-544F-AD0E-0E3F58435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4875" y="4911725"/>
            <a:ext cx="4633913" cy="17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000" b="1"/>
              <a:t>同步预置：加计数    预置值＝</a:t>
            </a:r>
            <a:r>
              <a:rPr lang="en-US" altLang="zh-CN" sz="2000" b="1"/>
              <a:t>N</a:t>
            </a:r>
            <a:r>
              <a:rPr lang="zh-CN" altLang="en-US" sz="2000" b="1"/>
              <a:t>－</a:t>
            </a:r>
            <a:r>
              <a:rPr lang="en-US" altLang="zh-CN" sz="2000" b="1"/>
              <a:t>M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000" b="1"/>
              <a:t>                    </a:t>
            </a:r>
            <a:r>
              <a:rPr lang="zh-CN" altLang="en-US" sz="2000" b="1"/>
              <a:t>减计数    预置值＝</a:t>
            </a:r>
            <a:r>
              <a:rPr lang="en-US" altLang="zh-CN" sz="2000" b="1"/>
              <a:t>M</a:t>
            </a:r>
            <a:r>
              <a:rPr lang="zh-CN" altLang="en-US" sz="2000" b="1"/>
              <a:t>－</a:t>
            </a:r>
            <a:r>
              <a:rPr lang="en-US" altLang="zh-CN" sz="2000" b="1"/>
              <a:t>1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000" b="1"/>
              <a:t>异步预置：加计数    预置值＝</a:t>
            </a:r>
            <a:r>
              <a:rPr lang="en-US" altLang="zh-CN" sz="2000" b="1"/>
              <a:t>N</a:t>
            </a:r>
            <a:r>
              <a:rPr lang="zh-CN" altLang="en-US" sz="2000" b="1"/>
              <a:t>－</a:t>
            </a:r>
            <a:r>
              <a:rPr lang="en-US" altLang="zh-CN" sz="2000" b="1"/>
              <a:t>M</a:t>
            </a:r>
            <a:r>
              <a:rPr lang="zh-CN" altLang="en-US" sz="2000" b="1"/>
              <a:t>－</a:t>
            </a:r>
            <a:r>
              <a:rPr lang="en-US" altLang="zh-CN" sz="2000" b="1"/>
              <a:t>1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000" b="1"/>
              <a:t>                    </a:t>
            </a:r>
            <a:r>
              <a:rPr lang="zh-CN" altLang="en-US" sz="2000" b="1"/>
              <a:t>减计数    预置值＝</a:t>
            </a:r>
            <a:r>
              <a:rPr lang="en-US" altLang="zh-CN" sz="2000" b="1"/>
              <a:t>M</a:t>
            </a:r>
          </a:p>
        </p:txBody>
      </p:sp>
      <p:sp>
        <p:nvSpPr>
          <p:cNvPr id="545804" name="Text Box 12">
            <a:extLst>
              <a:ext uri="{FF2B5EF4-FFF2-40B4-BE49-F238E27FC236}">
                <a16:creationId xmlns:a16="http://schemas.microsoft.com/office/drawing/2014/main" id="{8500A157-749F-6F49-BFA7-9A2467947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4359275"/>
            <a:ext cx="6453188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solidFill>
                  <a:schemeClr val="hlink"/>
                </a:solidFill>
                <a:ea typeface="黑体" panose="02010609060101010101" pitchFamily="49" charset="-122"/>
              </a:rPr>
              <a:t>预置值的设定     </a:t>
            </a:r>
            <a:r>
              <a:rPr lang="zh-CN" altLang="en-US" sz="2200" b="1"/>
              <a:t>设 </a:t>
            </a:r>
            <a:r>
              <a:rPr lang="en-US" altLang="zh-CN" sz="2200" b="1"/>
              <a:t>N</a:t>
            </a:r>
            <a:r>
              <a:rPr lang="zh-CN" altLang="en-US" sz="2200" b="1"/>
              <a:t>为最大计数值</a:t>
            </a:r>
            <a:r>
              <a:rPr lang="en-US" altLang="zh-CN" sz="2200" b="1"/>
              <a:t>, M</a:t>
            </a:r>
            <a:r>
              <a:rPr lang="zh-CN" altLang="en-US" sz="2200" b="1"/>
              <a:t>为期望模值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797" grpId="0" autoUpdateAnimBg="0"/>
      <p:bldP spid="545802" grpId="0" autoUpdateAnimBg="0"/>
      <p:bldP spid="545803" grpId="0" autoUpdateAnimBg="0"/>
      <p:bldP spid="545804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2">
            <a:extLst>
              <a:ext uri="{FF2B5EF4-FFF2-40B4-BE49-F238E27FC236}">
                <a16:creationId xmlns:a16="http://schemas.microsoft.com/office/drawing/2014/main" id="{D0AAFE92-B49B-D94E-B312-89A9B896D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50" y="1219200"/>
            <a:ext cx="3751263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Rectangle 2">
            <a:extLst>
              <a:ext uri="{FF2B5EF4-FFF2-40B4-BE49-F238E27FC236}">
                <a16:creationId xmlns:a16="http://schemas.microsoft.com/office/drawing/2014/main" id="{D30F0921-15B9-F94B-A183-DB6AFF5670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6.3.1 </a:t>
            </a:r>
            <a:r>
              <a:rPr lang="zh-CN" altLang="en-US" sz="3200" b="1"/>
              <a:t>中规模计数器构成任意进制计数器</a:t>
            </a:r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A43ACF97-749E-CB4C-BE2A-3B4903B9D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250" y="1295400"/>
            <a:ext cx="140811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400" b="1"/>
              <a:t>2. </a:t>
            </a:r>
            <a:r>
              <a:rPr lang="zh-CN" altLang="en-US" sz="2400" b="1"/>
              <a:t>预置法</a:t>
            </a:r>
            <a:endParaRPr lang="zh-CN" altLang="en-US" sz="2000" b="1"/>
          </a:p>
        </p:txBody>
      </p:sp>
      <p:sp>
        <p:nvSpPr>
          <p:cNvPr id="38916" name="Text Box 4">
            <a:extLst>
              <a:ext uri="{FF2B5EF4-FFF2-40B4-BE49-F238E27FC236}">
                <a16:creationId xmlns:a16="http://schemas.microsoft.com/office/drawing/2014/main" id="{99024F27-E02C-9B46-9BEF-1773574EE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8575" y="1946275"/>
            <a:ext cx="3743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solidFill>
                  <a:srgbClr val="008000"/>
                </a:solidFill>
              </a:rPr>
              <a:t>预置 </a:t>
            </a:r>
            <a:r>
              <a:rPr lang="zh-CN" altLang="en-US" sz="2000" b="1">
                <a:solidFill>
                  <a:srgbClr val="008000"/>
                </a:solidFill>
                <a:sym typeface="Symbol" pitchFamily="2" charset="2"/>
              </a:rPr>
              <a:t> </a:t>
            </a:r>
            <a:r>
              <a:rPr lang="zh-CN" altLang="en-US" sz="2000" b="1">
                <a:solidFill>
                  <a:srgbClr val="008000"/>
                </a:solidFill>
              </a:rPr>
              <a:t>计数 </a:t>
            </a:r>
            <a:r>
              <a:rPr lang="zh-CN" altLang="en-US" sz="2000" b="1">
                <a:solidFill>
                  <a:srgbClr val="008000"/>
                </a:solidFill>
                <a:sym typeface="Symbol" pitchFamily="2" charset="2"/>
              </a:rPr>
              <a:t> </a:t>
            </a:r>
            <a:r>
              <a:rPr lang="zh-CN" altLang="en-US" sz="2000" b="1">
                <a:solidFill>
                  <a:srgbClr val="008000"/>
                </a:solidFill>
              </a:rPr>
              <a:t>预置 </a:t>
            </a:r>
            <a:r>
              <a:rPr lang="zh-CN" altLang="en-US" sz="2000" b="1">
                <a:solidFill>
                  <a:srgbClr val="008000"/>
                </a:solidFill>
                <a:sym typeface="Symbol" pitchFamily="2" charset="2"/>
              </a:rPr>
              <a:t> </a:t>
            </a:r>
            <a:r>
              <a:rPr lang="zh-CN" altLang="en-US" sz="2000" b="1">
                <a:solidFill>
                  <a:srgbClr val="008000"/>
                </a:solidFill>
              </a:rPr>
              <a:t>计数</a:t>
            </a:r>
            <a:r>
              <a:rPr lang="en-US" altLang="zh-CN" sz="2000" b="1">
                <a:solidFill>
                  <a:srgbClr val="008000"/>
                </a:solidFill>
              </a:rPr>
              <a:t>. . . </a:t>
            </a:r>
          </a:p>
        </p:txBody>
      </p:sp>
      <p:sp>
        <p:nvSpPr>
          <p:cNvPr id="38917" name="Text Box 5">
            <a:extLst>
              <a:ext uri="{FF2B5EF4-FFF2-40B4-BE49-F238E27FC236}">
                <a16:creationId xmlns:a16="http://schemas.microsoft.com/office/drawing/2014/main" id="{40EFF7F2-E6BC-6A41-A870-6E39A6A6B9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514600"/>
            <a:ext cx="4267200" cy="136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hlink"/>
                </a:solidFill>
                <a:ea typeface="黑体" panose="02010609060101010101" pitchFamily="49" charset="-122"/>
              </a:rPr>
              <a:t>预置值的设定</a:t>
            </a:r>
            <a:endParaRPr lang="zh-CN" altLang="en-US" sz="2400" b="1">
              <a:solidFill>
                <a:schemeClr val="hlink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/>
              <a:t>    设 </a:t>
            </a:r>
            <a:r>
              <a:rPr lang="en-US" altLang="zh-CN" sz="2000" b="1"/>
              <a:t>N</a:t>
            </a:r>
            <a:r>
              <a:rPr lang="zh-CN" altLang="en-US" sz="2000" b="1"/>
              <a:t>为最大计数值</a:t>
            </a:r>
            <a:r>
              <a:rPr lang="en-US" altLang="zh-CN" sz="2000" b="1"/>
              <a:t>, M</a:t>
            </a:r>
            <a:r>
              <a:rPr lang="zh-CN" altLang="en-US" sz="2000" b="1"/>
              <a:t>为期望模值</a:t>
            </a:r>
            <a:r>
              <a:rPr lang="en-US" altLang="zh-CN" sz="2000" b="1"/>
              <a:t>,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/>
              <a:t>    </a:t>
            </a:r>
            <a:r>
              <a:rPr lang="en-US" altLang="zh-CN" sz="2200" b="1"/>
              <a:t>N=16, M=6</a:t>
            </a:r>
          </a:p>
        </p:txBody>
      </p:sp>
      <p:sp>
        <p:nvSpPr>
          <p:cNvPr id="38918" name="Text Box 11">
            <a:extLst>
              <a:ext uri="{FF2B5EF4-FFF2-40B4-BE49-F238E27FC236}">
                <a16:creationId xmlns:a16="http://schemas.microsoft.com/office/drawing/2014/main" id="{19D96ACD-A775-F442-9587-05C13074A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905250"/>
            <a:ext cx="44196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>
                <a:sym typeface="Symbol" pitchFamily="2" charset="2"/>
              </a:rPr>
              <a:t></a:t>
            </a:r>
            <a:r>
              <a:rPr lang="en-US" altLang="zh-CN" sz="2000" b="1"/>
              <a:t> </a:t>
            </a:r>
            <a:r>
              <a:rPr lang="zh-CN" altLang="en-US" sz="2400" b="1">
                <a:ea typeface="隶书" panose="02010509060101010101" pitchFamily="49" charset="-122"/>
              </a:rPr>
              <a:t>同步预置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/>
              <a:t>   加计数</a:t>
            </a:r>
            <a:r>
              <a:rPr lang="en-US" altLang="zh-CN" sz="2000" b="1"/>
              <a:t>: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/>
              <a:t>       </a:t>
            </a:r>
            <a:r>
              <a:rPr lang="zh-CN" altLang="en-US" sz="2000" b="1"/>
              <a:t>预置值 </a:t>
            </a:r>
            <a:r>
              <a:rPr lang="en-US" altLang="zh-CN" sz="2000" b="1"/>
              <a:t>= N</a:t>
            </a:r>
            <a:r>
              <a:rPr lang="en-US" altLang="zh-CN" sz="2000" b="1">
                <a:sym typeface="Symbol" pitchFamily="2" charset="2"/>
              </a:rPr>
              <a:t></a:t>
            </a:r>
            <a:r>
              <a:rPr lang="en-US" altLang="zh-CN" sz="2000" b="1"/>
              <a:t>M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/>
              <a:t>   </a:t>
            </a:r>
            <a:r>
              <a:rPr lang="zh-CN" altLang="en-US" sz="2000" b="1"/>
              <a:t>减计数</a:t>
            </a:r>
            <a:r>
              <a:rPr lang="en-US" altLang="zh-CN" sz="2000" b="1"/>
              <a:t>: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/>
              <a:t>       </a:t>
            </a:r>
            <a:r>
              <a:rPr lang="zh-CN" altLang="en-US" sz="2000" b="1"/>
              <a:t>预置值 </a:t>
            </a:r>
            <a:r>
              <a:rPr lang="en-US" altLang="zh-CN" sz="2000" b="1"/>
              <a:t>= M</a:t>
            </a:r>
            <a:r>
              <a:rPr lang="en-US" altLang="zh-CN" sz="2000" b="1">
                <a:sym typeface="Symbol" pitchFamily="2" charset="2"/>
              </a:rPr>
              <a:t></a:t>
            </a:r>
            <a:r>
              <a:rPr lang="en-US" altLang="zh-CN" sz="2000" b="1"/>
              <a:t>1</a:t>
            </a:r>
          </a:p>
        </p:txBody>
      </p:sp>
      <p:sp>
        <p:nvSpPr>
          <p:cNvPr id="38919" name="Text Box 13">
            <a:extLst>
              <a:ext uri="{FF2B5EF4-FFF2-40B4-BE49-F238E27FC236}">
                <a16:creationId xmlns:a16="http://schemas.microsoft.com/office/drawing/2014/main" id="{F47040C9-0567-5F4E-8657-B1D84F6FC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0650" y="32004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1</a:t>
            </a:r>
          </a:p>
        </p:txBody>
      </p:sp>
      <p:sp>
        <p:nvSpPr>
          <p:cNvPr id="38920" name="Text Box 14">
            <a:extLst>
              <a:ext uri="{FF2B5EF4-FFF2-40B4-BE49-F238E27FC236}">
                <a16:creationId xmlns:a16="http://schemas.microsoft.com/office/drawing/2014/main" id="{F18012D8-2103-004E-9D37-13041EDFD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2650" y="3336925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rgbClr val="008000"/>
                </a:solidFill>
              </a:rPr>
              <a:t>1010</a:t>
            </a:r>
          </a:p>
        </p:txBody>
      </p:sp>
      <p:sp>
        <p:nvSpPr>
          <p:cNvPr id="38921" name="Text Box 15">
            <a:extLst>
              <a:ext uri="{FF2B5EF4-FFF2-40B4-BE49-F238E27FC236}">
                <a16:creationId xmlns:a16="http://schemas.microsoft.com/office/drawing/2014/main" id="{DD227E6E-A147-0D4C-B5ED-83D12E1F6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1650" y="59436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1</a:t>
            </a:r>
          </a:p>
        </p:txBody>
      </p:sp>
      <p:sp>
        <p:nvSpPr>
          <p:cNvPr id="38922" name="Text Box 16">
            <a:extLst>
              <a:ext uri="{FF2B5EF4-FFF2-40B4-BE49-F238E27FC236}">
                <a16:creationId xmlns:a16="http://schemas.microsoft.com/office/drawing/2014/main" id="{314445DC-A3A7-6942-82D5-C8326637F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6019800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rgbClr val="008000"/>
                </a:solidFill>
              </a:rPr>
              <a:t>0101</a:t>
            </a:r>
          </a:p>
        </p:txBody>
      </p:sp>
      <p:pic>
        <p:nvPicPr>
          <p:cNvPr id="38923" name="Picture 18">
            <a:extLst>
              <a:ext uri="{FF2B5EF4-FFF2-40B4-BE49-F238E27FC236}">
                <a16:creationId xmlns:a16="http://schemas.microsoft.com/office/drawing/2014/main" id="{AF3A5429-8D9E-C44C-A2F3-797123BD6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397500"/>
            <a:ext cx="22098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4" name="Picture 19">
            <a:extLst>
              <a:ext uri="{FF2B5EF4-FFF2-40B4-BE49-F238E27FC236}">
                <a16:creationId xmlns:a16="http://schemas.microsoft.com/office/drawing/2014/main" id="{EA59537F-8653-FF4B-BF0E-4205A06D3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394200"/>
            <a:ext cx="22860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13">
            <a:extLst>
              <a:ext uri="{FF2B5EF4-FFF2-40B4-BE49-F238E27FC236}">
                <a16:creationId xmlns:a16="http://schemas.microsoft.com/office/drawing/2014/main" id="{D81E70C3-3D39-6F47-B2F2-1A590A082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50" y="1295400"/>
            <a:ext cx="337185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Rectangle 3">
            <a:extLst>
              <a:ext uri="{FF2B5EF4-FFF2-40B4-BE49-F238E27FC236}">
                <a16:creationId xmlns:a16="http://schemas.microsoft.com/office/drawing/2014/main" id="{EEE05498-47FD-E34B-A6BA-9CC207935E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6.3.1 </a:t>
            </a:r>
            <a:r>
              <a:rPr lang="zh-CN" altLang="en-US" sz="3200" b="1"/>
              <a:t>中规模计数器构成任意进制计数器</a:t>
            </a:r>
          </a:p>
        </p:txBody>
      </p:sp>
      <p:sp>
        <p:nvSpPr>
          <p:cNvPr id="39939" name="Text Box 8">
            <a:extLst>
              <a:ext uri="{FF2B5EF4-FFF2-40B4-BE49-F238E27FC236}">
                <a16:creationId xmlns:a16="http://schemas.microsoft.com/office/drawing/2014/main" id="{5AF2EF84-0A2C-7742-80C6-A9E2F128C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7050" y="32766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1</a:t>
            </a:r>
          </a:p>
        </p:txBody>
      </p:sp>
      <p:sp>
        <p:nvSpPr>
          <p:cNvPr id="39940" name="Text Box 9">
            <a:extLst>
              <a:ext uri="{FF2B5EF4-FFF2-40B4-BE49-F238E27FC236}">
                <a16:creationId xmlns:a16="http://schemas.microsoft.com/office/drawing/2014/main" id="{2EBAFDAA-04FD-D342-AE78-1E103E66F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7850" y="3200400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rgbClr val="008000"/>
                </a:solidFill>
              </a:rPr>
              <a:t>0011</a:t>
            </a:r>
          </a:p>
        </p:txBody>
      </p:sp>
      <p:sp>
        <p:nvSpPr>
          <p:cNvPr id="39941" name="Text Box 10">
            <a:extLst>
              <a:ext uri="{FF2B5EF4-FFF2-40B4-BE49-F238E27FC236}">
                <a16:creationId xmlns:a16="http://schemas.microsoft.com/office/drawing/2014/main" id="{17031344-F254-274E-8A29-9ED4A5727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60960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1</a:t>
            </a:r>
          </a:p>
        </p:txBody>
      </p:sp>
      <p:sp>
        <p:nvSpPr>
          <p:cNvPr id="39942" name="Text Box 11">
            <a:extLst>
              <a:ext uri="{FF2B5EF4-FFF2-40B4-BE49-F238E27FC236}">
                <a16:creationId xmlns:a16="http://schemas.microsoft.com/office/drawing/2014/main" id="{67B6E00E-9BF7-7247-9C10-491764CB5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5943600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rgbClr val="008000"/>
                </a:solidFill>
              </a:rPr>
              <a:t>0110</a:t>
            </a:r>
          </a:p>
        </p:txBody>
      </p:sp>
      <p:sp>
        <p:nvSpPr>
          <p:cNvPr id="39943" name="Text Box 12">
            <a:extLst>
              <a:ext uri="{FF2B5EF4-FFF2-40B4-BE49-F238E27FC236}">
                <a16:creationId xmlns:a16="http://schemas.microsoft.com/office/drawing/2014/main" id="{631AA893-2F5E-A24B-BACB-E768DBC72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897313"/>
            <a:ext cx="44958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400" b="1">
                <a:ea typeface="隶书" panose="02010509060101010101" pitchFamily="49" charset="-122"/>
                <a:sym typeface="Symbol" pitchFamily="2" charset="2"/>
              </a:rPr>
              <a:t></a:t>
            </a:r>
            <a:r>
              <a:rPr lang="en-US" altLang="zh-CN" sz="2400" b="1">
                <a:ea typeface="隶书" panose="02010509060101010101" pitchFamily="49" charset="-122"/>
              </a:rPr>
              <a:t> </a:t>
            </a:r>
            <a:r>
              <a:rPr lang="zh-CN" altLang="en-US" sz="2400" b="1">
                <a:ea typeface="隶书" panose="02010509060101010101" pitchFamily="49" charset="-122"/>
              </a:rPr>
              <a:t>异步预置</a:t>
            </a:r>
            <a:r>
              <a:rPr lang="zh-CN" altLang="en-US" sz="2000" b="1"/>
              <a:t>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/>
              <a:t>     加计数</a:t>
            </a:r>
            <a:r>
              <a:rPr lang="en-US" altLang="zh-CN" sz="2000" b="1"/>
              <a:t>: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/>
              <a:t>     </a:t>
            </a:r>
            <a:r>
              <a:rPr lang="zh-CN" altLang="en-US" sz="2000" b="1"/>
              <a:t>预置值 </a:t>
            </a:r>
            <a:r>
              <a:rPr lang="en-US" altLang="zh-CN" sz="2000" b="1"/>
              <a:t>= N</a:t>
            </a:r>
            <a:r>
              <a:rPr lang="en-US" altLang="zh-CN" sz="2000" b="1">
                <a:sym typeface="Symbol" pitchFamily="2" charset="2"/>
              </a:rPr>
              <a:t></a:t>
            </a:r>
            <a:r>
              <a:rPr lang="en-US" altLang="zh-CN" sz="2000" b="1"/>
              <a:t>M</a:t>
            </a:r>
            <a:r>
              <a:rPr lang="en-US" altLang="zh-CN" sz="2000" b="1">
                <a:sym typeface="Symbol" pitchFamily="2" charset="2"/>
              </a:rPr>
              <a:t></a:t>
            </a:r>
            <a:r>
              <a:rPr lang="en-US" altLang="zh-CN" sz="2000" b="1"/>
              <a:t>1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/>
              <a:t>     </a:t>
            </a:r>
            <a:r>
              <a:rPr lang="zh-CN" altLang="en-US" sz="2000" b="1"/>
              <a:t>减计数</a:t>
            </a:r>
            <a:r>
              <a:rPr lang="en-US" altLang="zh-CN" sz="2000" b="1"/>
              <a:t>: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/>
              <a:t>     </a:t>
            </a:r>
            <a:r>
              <a:rPr lang="zh-CN" altLang="en-US" sz="2000" b="1"/>
              <a:t>预置值 </a:t>
            </a:r>
            <a:r>
              <a:rPr lang="en-US" altLang="zh-CN" sz="2000" b="1"/>
              <a:t>= M</a:t>
            </a:r>
          </a:p>
        </p:txBody>
      </p:sp>
      <p:pic>
        <p:nvPicPr>
          <p:cNvPr id="39944" name="Picture 14">
            <a:extLst>
              <a:ext uri="{FF2B5EF4-FFF2-40B4-BE49-F238E27FC236}">
                <a16:creationId xmlns:a16="http://schemas.microsoft.com/office/drawing/2014/main" id="{41D8A3B4-295B-4542-901A-FC5B28EF8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38" y="4500563"/>
            <a:ext cx="269716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5" name="Picture 16">
            <a:extLst>
              <a:ext uri="{FF2B5EF4-FFF2-40B4-BE49-F238E27FC236}">
                <a16:creationId xmlns:a16="http://schemas.microsoft.com/office/drawing/2014/main" id="{A971CAFC-C195-6540-B2EB-56BFF4DEC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421313"/>
            <a:ext cx="27400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6" name="Text Box 3">
            <a:extLst>
              <a:ext uri="{FF2B5EF4-FFF2-40B4-BE49-F238E27FC236}">
                <a16:creationId xmlns:a16="http://schemas.microsoft.com/office/drawing/2014/main" id="{B5F4C643-0DD7-844C-9AF1-546668B84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250" y="1295400"/>
            <a:ext cx="140811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400" b="1"/>
              <a:t>2. </a:t>
            </a:r>
            <a:r>
              <a:rPr lang="zh-CN" altLang="en-US" sz="2400" b="1"/>
              <a:t>预置法</a:t>
            </a:r>
            <a:endParaRPr lang="zh-CN" altLang="en-US" sz="2000" b="1"/>
          </a:p>
        </p:txBody>
      </p:sp>
      <p:sp>
        <p:nvSpPr>
          <p:cNvPr id="39947" name="Text Box 4">
            <a:extLst>
              <a:ext uri="{FF2B5EF4-FFF2-40B4-BE49-F238E27FC236}">
                <a16:creationId xmlns:a16="http://schemas.microsoft.com/office/drawing/2014/main" id="{422148A0-B5AA-4A43-A34D-5B1AFBF92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8575" y="1946275"/>
            <a:ext cx="3743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>
                <a:solidFill>
                  <a:srgbClr val="008000"/>
                </a:solidFill>
              </a:rPr>
              <a:t>预置 </a:t>
            </a:r>
            <a:r>
              <a:rPr lang="zh-CN" altLang="en-US" sz="2000" b="1">
                <a:solidFill>
                  <a:srgbClr val="008000"/>
                </a:solidFill>
                <a:sym typeface="Symbol" pitchFamily="2" charset="2"/>
              </a:rPr>
              <a:t> </a:t>
            </a:r>
            <a:r>
              <a:rPr lang="zh-CN" altLang="en-US" sz="2000" b="1">
                <a:solidFill>
                  <a:srgbClr val="008000"/>
                </a:solidFill>
              </a:rPr>
              <a:t>计数 </a:t>
            </a:r>
            <a:r>
              <a:rPr lang="zh-CN" altLang="en-US" sz="2000" b="1">
                <a:solidFill>
                  <a:srgbClr val="008000"/>
                </a:solidFill>
                <a:sym typeface="Symbol" pitchFamily="2" charset="2"/>
              </a:rPr>
              <a:t> </a:t>
            </a:r>
            <a:r>
              <a:rPr lang="zh-CN" altLang="en-US" sz="2000" b="1">
                <a:solidFill>
                  <a:srgbClr val="008000"/>
                </a:solidFill>
              </a:rPr>
              <a:t>预置 </a:t>
            </a:r>
            <a:r>
              <a:rPr lang="zh-CN" altLang="en-US" sz="2000" b="1">
                <a:solidFill>
                  <a:srgbClr val="008000"/>
                </a:solidFill>
                <a:sym typeface="Symbol" pitchFamily="2" charset="2"/>
              </a:rPr>
              <a:t> </a:t>
            </a:r>
            <a:r>
              <a:rPr lang="zh-CN" altLang="en-US" sz="2000" b="1">
                <a:solidFill>
                  <a:srgbClr val="008000"/>
                </a:solidFill>
              </a:rPr>
              <a:t>计数</a:t>
            </a:r>
            <a:r>
              <a:rPr lang="en-US" altLang="zh-CN" sz="2000" b="1">
                <a:solidFill>
                  <a:srgbClr val="008000"/>
                </a:solidFill>
              </a:rPr>
              <a:t>. . . </a:t>
            </a:r>
          </a:p>
        </p:txBody>
      </p:sp>
      <p:sp>
        <p:nvSpPr>
          <p:cNvPr id="39948" name="Text Box 5">
            <a:extLst>
              <a:ext uri="{FF2B5EF4-FFF2-40B4-BE49-F238E27FC236}">
                <a16:creationId xmlns:a16="http://schemas.microsoft.com/office/drawing/2014/main" id="{401530D7-F5B0-9A4D-859B-E92446611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514600"/>
            <a:ext cx="4267200" cy="136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hlink"/>
                </a:solidFill>
                <a:ea typeface="黑体" panose="02010609060101010101" pitchFamily="49" charset="-122"/>
              </a:rPr>
              <a:t>预置值的设定</a:t>
            </a:r>
            <a:endParaRPr lang="zh-CN" altLang="en-US" sz="2400" b="1">
              <a:solidFill>
                <a:schemeClr val="hlink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/>
              <a:t>    设 </a:t>
            </a:r>
            <a:r>
              <a:rPr lang="en-US" altLang="zh-CN" sz="2000" b="1"/>
              <a:t>N</a:t>
            </a:r>
            <a:r>
              <a:rPr lang="zh-CN" altLang="en-US" sz="2000" b="1"/>
              <a:t>为最大计数值</a:t>
            </a:r>
            <a:r>
              <a:rPr lang="en-US" altLang="zh-CN" sz="2000" b="1"/>
              <a:t>, M</a:t>
            </a:r>
            <a:r>
              <a:rPr lang="zh-CN" altLang="en-US" sz="2000" b="1"/>
              <a:t>为期望模值</a:t>
            </a:r>
            <a:r>
              <a:rPr lang="en-US" altLang="zh-CN" sz="2000" b="1"/>
              <a:t>,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/>
              <a:t>    </a:t>
            </a:r>
            <a:r>
              <a:rPr lang="en-US" altLang="zh-CN" sz="2200" b="1"/>
              <a:t>N=10, M=6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>
            <a:extLst>
              <a:ext uri="{FF2B5EF4-FFF2-40B4-BE49-F238E27FC236}">
                <a16:creationId xmlns:a16="http://schemas.microsoft.com/office/drawing/2014/main" id="{B917D1F0-224B-0843-9ABD-376780061F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6.3.1 </a:t>
            </a:r>
            <a:r>
              <a:rPr lang="zh-CN" altLang="en-US" sz="3200" b="1"/>
              <a:t>中规模计数器构成任意进制计数器</a:t>
            </a:r>
          </a:p>
        </p:txBody>
      </p:sp>
      <p:pic>
        <p:nvPicPr>
          <p:cNvPr id="40962" name="Picture 4">
            <a:extLst>
              <a:ext uri="{FF2B5EF4-FFF2-40B4-BE49-F238E27FC236}">
                <a16:creationId xmlns:a16="http://schemas.microsoft.com/office/drawing/2014/main" id="{21245F5B-A651-F34F-9695-F8A965BE3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622550"/>
            <a:ext cx="5105400" cy="371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 Box 5">
            <a:extLst>
              <a:ext uri="{FF2B5EF4-FFF2-40B4-BE49-F238E27FC236}">
                <a16:creationId xmlns:a16="http://schemas.microsoft.com/office/drawing/2014/main" id="{912DC182-7250-1C47-A6A8-D5DE7B4B1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71600"/>
            <a:ext cx="754380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400" b="1"/>
              <a:t>        </a:t>
            </a:r>
            <a:r>
              <a:rPr lang="zh-CN" altLang="en-US" sz="2400" b="1"/>
              <a:t>上述情况均是用进位</a:t>
            </a:r>
            <a:r>
              <a:rPr lang="en-US" altLang="zh-CN" sz="2400" b="1"/>
              <a:t>/</a:t>
            </a:r>
            <a:r>
              <a:rPr lang="zh-CN" altLang="en-US" sz="2400" b="1"/>
              <a:t>借位输出端控制预置值，也可以用任意状态控制预置值。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>
            <a:extLst>
              <a:ext uri="{FF2B5EF4-FFF2-40B4-BE49-F238E27FC236}">
                <a16:creationId xmlns:a16="http://schemas.microsoft.com/office/drawing/2014/main" id="{A81AA3B5-6803-E243-BC54-A134547CB7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6.3.1 </a:t>
            </a:r>
            <a:r>
              <a:rPr lang="zh-CN" altLang="en-US" sz="3200" b="1"/>
              <a:t>中规模计数器构成任意进制计数器</a:t>
            </a:r>
          </a:p>
        </p:txBody>
      </p:sp>
      <p:sp>
        <p:nvSpPr>
          <p:cNvPr id="41986" name="Text Box 13">
            <a:extLst>
              <a:ext uri="{FF2B5EF4-FFF2-40B4-BE49-F238E27FC236}">
                <a16:creationId xmlns:a16="http://schemas.microsoft.com/office/drawing/2014/main" id="{A5AA090E-19EC-D24C-AF58-7C7B90657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371600"/>
            <a:ext cx="80010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100" b="1"/>
              <a:t>例</a:t>
            </a:r>
            <a:r>
              <a:rPr lang="en-US" altLang="zh-CN" sz="2100" b="1"/>
              <a:t>: </a:t>
            </a:r>
            <a:r>
              <a:rPr lang="zh-CN" altLang="en-US" sz="2100" b="1"/>
              <a:t>用同步十进制计数器</a:t>
            </a:r>
            <a:r>
              <a:rPr lang="en-US" altLang="zh-CN" sz="2100" b="1"/>
              <a:t>74160(</a:t>
            </a:r>
            <a:r>
              <a:rPr lang="zh-CN" altLang="en-US" sz="2000" b="1"/>
              <a:t>上升沿触发</a:t>
            </a:r>
            <a:r>
              <a:rPr lang="en-US" altLang="zh-CN" sz="2100" b="1"/>
              <a:t>)</a:t>
            </a:r>
            <a:r>
              <a:rPr lang="zh-CN" altLang="en-US" sz="2100" b="1"/>
              <a:t>接成模值</a:t>
            </a:r>
            <a:r>
              <a:rPr lang="en-US" altLang="zh-CN" sz="2100" b="1"/>
              <a:t>M</a:t>
            </a:r>
            <a:r>
              <a:rPr lang="zh-CN" altLang="en-US" sz="2100" b="1"/>
              <a:t>＝</a:t>
            </a:r>
            <a:r>
              <a:rPr lang="en-US" altLang="zh-CN" sz="2100" b="1"/>
              <a:t>6</a:t>
            </a:r>
            <a:r>
              <a:rPr lang="zh-CN" altLang="en-US" sz="2100" b="1"/>
              <a:t>的计数器。</a:t>
            </a:r>
            <a:r>
              <a:rPr lang="zh-CN" altLang="en-US" sz="2100">
                <a:latin typeface="Tahoma" panose="020B0604030504040204" pitchFamily="34" charset="0"/>
              </a:rPr>
              <a:t> </a:t>
            </a:r>
          </a:p>
        </p:txBody>
      </p:sp>
      <p:graphicFrame>
        <p:nvGraphicFramePr>
          <p:cNvPr id="41987" name="Object 13">
            <a:extLst>
              <a:ext uri="{FF2B5EF4-FFF2-40B4-BE49-F238E27FC236}">
                <a16:creationId xmlns:a16="http://schemas.microsoft.com/office/drawing/2014/main" id="{49CFFEBE-C3E9-F242-A3FF-039A530913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52725" y="1968500"/>
          <a:ext cx="6183313" cy="238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1" r:id="rId3" imgW="4521200" imgH="1765300" progId="Visio.Drawing.11">
                  <p:embed/>
                </p:oleObj>
              </mc:Choice>
              <mc:Fallback>
                <p:oleObj r:id="rId3" imgW="4521200" imgH="1765300" progId="Visio.Drawing.11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2725" y="1968500"/>
                        <a:ext cx="6183313" cy="238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8" name="Object 19">
            <a:extLst>
              <a:ext uri="{FF2B5EF4-FFF2-40B4-BE49-F238E27FC236}">
                <a16:creationId xmlns:a16="http://schemas.microsoft.com/office/drawing/2014/main" id="{B8A7CECB-4767-5547-A7D5-26F44A04E7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375" y="4597400"/>
          <a:ext cx="3506788" cy="200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2" name="Visio" r:id="rId5" imgW="23342600" imgH="13347700" progId="Visio.Drawing.11">
                  <p:embed/>
                </p:oleObj>
              </mc:Choice>
              <mc:Fallback>
                <p:oleObj name="Visio" r:id="rId5" imgW="23342600" imgH="13347700" progId="Visio.Drawing.11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5" y="4597400"/>
                        <a:ext cx="3506788" cy="200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559EB38A-A8EF-B745-A65C-BC0938DB51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6.3.1 </a:t>
            </a:r>
            <a:r>
              <a:rPr lang="zh-CN" altLang="en-US" sz="3200" b="1"/>
              <a:t>中规模计数器构成任意进制计数器</a:t>
            </a:r>
          </a:p>
        </p:txBody>
      </p:sp>
      <p:sp>
        <p:nvSpPr>
          <p:cNvPr id="547846" name="Text Box 6">
            <a:extLst>
              <a:ext uri="{FF2B5EF4-FFF2-40B4-BE49-F238E27FC236}">
                <a16:creationId xmlns:a16="http://schemas.microsoft.com/office/drawing/2014/main" id="{AC5DDBC4-4BCD-314C-8DA0-90D7BDC43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905000"/>
            <a:ext cx="7818438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200" b="1"/>
              <a:t>解：采用复位法</a:t>
            </a:r>
            <a:r>
              <a:rPr lang="en-US" altLang="zh-CN" sz="2200" b="1"/>
              <a:t>(</a:t>
            </a:r>
            <a:r>
              <a:rPr lang="zh-CN" altLang="en-US" sz="2200" b="1"/>
              <a:t>异步复位</a:t>
            </a:r>
            <a:r>
              <a:rPr lang="en-US" altLang="zh-CN" sz="2200" b="1"/>
              <a:t>)</a:t>
            </a:r>
            <a:r>
              <a:rPr lang="zh-CN" altLang="en-US" sz="2200" b="1"/>
              <a:t>，使用的状态为</a:t>
            </a:r>
            <a:r>
              <a:rPr lang="en-US" altLang="zh-CN" sz="2200" b="1"/>
              <a:t>0</a:t>
            </a:r>
            <a:r>
              <a:rPr lang="en-US" altLang="zh-CN" sz="2200" b="1">
                <a:latin typeface="宋体" panose="02010600030101010101" pitchFamily="2" charset="-122"/>
              </a:rPr>
              <a:t>、</a:t>
            </a:r>
            <a:r>
              <a:rPr lang="en-US" altLang="zh-CN" sz="2200" b="1"/>
              <a:t>1</a:t>
            </a:r>
            <a:r>
              <a:rPr lang="en-US" altLang="zh-CN" sz="2200" b="1">
                <a:latin typeface="宋体" panose="02010600030101010101" pitchFamily="2" charset="-122"/>
              </a:rPr>
              <a:t>、</a:t>
            </a:r>
            <a:r>
              <a:rPr lang="en-US" altLang="zh-CN" sz="2200" b="1"/>
              <a:t>2</a:t>
            </a:r>
            <a:r>
              <a:rPr lang="en-US" altLang="zh-CN" sz="2200" b="1">
                <a:latin typeface="宋体" panose="02010600030101010101" pitchFamily="2" charset="-122"/>
              </a:rPr>
              <a:t>、</a:t>
            </a:r>
            <a:r>
              <a:rPr lang="en-US" altLang="zh-CN" sz="2200" b="1"/>
              <a:t>3</a:t>
            </a:r>
            <a:r>
              <a:rPr lang="en-US" altLang="zh-CN" sz="2200" b="1">
                <a:latin typeface="宋体" panose="02010600030101010101" pitchFamily="2" charset="-122"/>
              </a:rPr>
              <a:t>、</a:t>
            </a:r>
            <a:r>
              <a:rPr lang="en-US" altLang="zh-CN" sz="2200" b="1"/>
              <a:t>4 、</a:t>
            </a:r>
            <a:r>
              <a:rPr lang="zh-CN" altLang="en-US" sz="2200" b="1"/>
              <a:t>5，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200" b="1"/>
              <a:t>        当出现状态6（</a:t>
            </a:r>
            <a:r>
              <a:rPr lang="en-US" altLang="zh-CN" sz="2200" b="1"/>
              <a:t>0110</a:t>
            </a:r>
            <a:r>
              <a:rPr lang="zh-CN" altLang="en-US" sz="2200" b="1"/>
              <a:t>）时产生复位信号。</a:t>
            </a:r>
          </a:p>
        </p:txBody>
      </p:sp>
      <p:grpSp>
        <p:nvGrpSpPr>
          <p:cNvPr id="2" name="Group 12">
            <a:extLst>
              <a:ext uri="{FF2B5EF4-FFF2-40B4-BE49-F238E27FC236}">
                <a16:creationId xmlns:a16="http://schemas.microsoft.com/office/drawing/2014/main" id="{18F3FCDA-BB3C-FE4C-ACFC-71D7E166B80F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3054350"/>
            <a:ext cx="6477000" cy="3429000"/>
            <a:chOff x="1248" y="1824"/>
            <a:chExt cx="4080" cy="2160"/>
          </a:xfrm>
        </p:grpSpPr>
        <p:grpSp>
          <p:nvGrpSpPr>
            <p:cNvPr id="43014" name="Group 10">
              <a:extLst>
                <a:ext uri="{FF2B5EF4-FFF2-40B4-BE49-F238E27FC236}">
                  <a16:creationId xmlns:a16="http://schemas.microsoft.com/office/drawing/2014/main" id="{7146668F-0534-C54C-9AE9-3C971FC1B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1824"/>
              <a:ext cx="4080" cy="2160"/>
              <a:chOff x="1248" y="1920"/>
              <a:chExt cx="4080" cy="2160"/>
            </a:xfrm>
          </p:grpSpPr>
          <p:graphicFrame>
            <p:nvGraphicFramePr>
              <p:cNvPr id="43016" name="Object 7">
                <a:extLst>
                  <a:ext uri="{FF2B5EF4-FFF2-40B4-BE49-F238E27FC236}">
                    <a16:creationId xmlns:a16="http://schemas.microsoft.com/office/drawing/2014/main" id="{DA116A4D-A001-EE4E-A52E-210D99808EC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48" y="1920"/>
              <a:ext cx="4080" cy="19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019" r:id="rId3" imgW="5016500" imgH="2451100" progId="Visio.Drawing.11">
                      <p:embed/>
                    </p:oleObj>
                  </mc:Choice>
                  <mc:Fallback>
                    <p:oleObj r:id="rId3" imgW="5016500" imgH="2451100" progId="Visio.Drawing.11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48" y="1920"/>
                            <a:ext cx="4080" cy="198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3017" name="Text Box 9">
                <a:extLst>
                  <a:ext uri="{FF2B5EF4-FFF2-40B4-BE49-F238E27FC236}">
                    <a16:creationId xmlns:a16="http://schemas.microsoft.com/office/drawing/2014/main" id="{3FD04E4F-750D-AF44-8BFA-F080214079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98" y="3849"/>
                <a:ext cx="268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800" b="1"/>
                  <a:t>用</a:t>
                </a:r>
                <a:r>
                  <a:rPr lang="en-US" altLang="zh-CN" sz="1800" b="1"/>
                  <a:t>74160</a:t>
                </a:r>
                <a:r>
                  <a:rPr lang="zh-CN" altLang="en-US" sz="1800" b="1"/>
                  <a:t>异步置零法接成的六进制计数器 </a:t>
                </a:r>
              </a:p>
            </p:txBody>
          </p:sp>
        </p:grpSp>
        <p:sp>
          <p:nvSpPr>
            <p:cNvPr id="43015" name="Text Box 11">
              <a:extLst>
                <a:ext uri="{FF2B5EF4-FFF2-40B4-BE49-F238E27FC236}">
                  <a16:creationId xmlns:a16="http://schemas.microsoft.com/office/drawing/2014/main" id="{AF4B2E78-5C29-5944-AAD1-EA4789A2AF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6" y="2928"/>
              <a:ext cx="564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400">
                  <a:latin typeface="Tahoma" panose="020B0604030504040204" pitchFamily="34" charset="0"/>
                </a:rPr>
                <a:t>计数输入</a:t>
              </a:r>
            </a:p>
          </p:txBody>
        </p:sp>
      </p:grpSp>
      <p:sp>
        <p:nvSpPr>
          <p:cNvPr id="43012" name="Text Box 13">
            <a:extLst>
              <a:ext uri="{FF2B5EF4-FFF2-40B4-BE49-F238E27FC236}">
                <a16:creationId xmlns:a16="http://schemas.microsoft.com/office/drawing/2014/main" id="{DA0AA8A8-6164-5340-8C4C-65307968E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371600"/>
            <a:ext cx="80010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100" b="1"/>
              <a:t>例</a:t>
            </a:r>
            <a:r>
              <a:rPr lang="en-US" altLang="zh-CN" sz="2100" b="1"/>
              <a:t>: </a:t>
            </a:r>
            <a:r>
              <a:rPr lang="zh-CN" altLang="en-US" sz="2100" b="1"/>
              <a:t>用同步十进制计数器</a:t>
            </a:r>
            <a:r>
              <a:rPr lang="en-US" altLang="zh-CN" sz="2100" b="1"/>
              <a:t>74160(</a:t>
            </a:r>
            <a:r>
              <a:rPr lang="zh-CN" altLang="en-US" sz="2000" b="1"/>
              <a:t>上升沿触发</a:t>
            </a:r>
            <a:r>
              <a:rPr lang="en-US" altLang="zh-CN" sz="2100" b="1"/>
              <a:t>)</a:t>
            </a:r>
            <a:r>
              <a:rPr lang="zh-CN" altLang="en-US" sz="2100" b="1"/>
              <a:t>接成模值</a:t>
            </a:r>
            <a:r>
              <a:rPr lang="en-US" altLang="zh-CN" sz="2100" b="1"/>
              <a:t>M</a:t>
            </a:r>
            <a:r>
              <a:rPr lang="zh-CN" altLang="en-US" sz="2100" b="1"/>
              <a:t>＝</a:t>
            </a:r>
            <a:r>
              <a:rPr lang="en-US" altLang="zh-CN" sz="2100" b="1"/>
              <a:t>6</a:t>
            </a:r>
            <a:r>
              <a:rPr lang="zh-CN" altLang="en-US" sz="2100" b="1"/>
              <a:t>的计数器。</a:t>
            </a:r>
            <a:r>
              <a:rPr lang="zh-CN" altLang="en-US" sz="2100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11274" name="Text Box 10">
            <a:extLst>
              <a:ext uri="{FF2B5EF4-FFF2-40B4-BE49-F238E27FC236}">
                <a16:creationId xmlns:a16="http://schemas.microsoft.com/office/drawing/2014/main" id="{E50DE97B-433D-A543-ABEF-B478936FE0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0888" y="5127625"/>
            <a:ext cx="1685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hlink"/>
                </a:solidFill>
                <a:latin typeface="Tahoma" panose="020B0604030504040204" pitchFamily="34" charset="0"/>
              </a:rPr>
              <a:t>0    1     1     0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846" grpId="0" autoUpdateAnimBg="0"/>
      <p:bldP spid="11274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DD56E811-E0D1-B241-B131-5106B9502A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6.3.1 </a:t>
            </a:r>
            <a:r>
              <a:rPr lang="zh-CN" altLang="en-US" sz="3200" b="1"/>
              <a:t>中规模计数器构成任意进制计数器</a:t>
            </a:r>
          </a:p>
        </p:txBody>
      </p:sp>
      <p:sp>
        <p:nvSpPr>
          <p:cNvPr id="44034" name="Text Box 4">
            <a:extLst>
              <a:ext uri="{FF2B5EF4-FFF2-40B4-BE49-F238E27FC236}">
                <a16:creationId xmlns:a16="http://schemas.microsoft.com/office/drawing/2014/main" id="{7F61A796-E968-5240-B0CB-4D0FF2718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887538"/>
            <a:ext cx="2576513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200" b="1"/>
              <a:t>解：改进电路</a:t>
            </a:r>
          </a:p>
        </p:txBody>
      </p:sp>
      <p:sp>
        <p:nvSpPr>
          <p:cNvPr id="44035" name="Text Box 9">
            <a:extLst>
              <a:ext uri="{FF2B5EF4-FFF2-40B4-BE49-F238E27FC236}">
                <a16:creationId xmlns:a16="http://schemas.microsoft.com/office/drawing/2014/main" id="{126A1B7E-D37B-BA42-BA69-3630BB2CB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325" y="6240463"/>
            <a:ext cx="3843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/>
              <a:t>74160</a:t>
            </a:r>
            <a:r>
              <a:rPr lang="zh-CN" altLang="en-US" sz="1800" b="1"/>
              <a:t>异步置零法计数器的改进电路</a:t>
            </a:r>
            <a:r>
              <a:rPr lang="zh-CN" altLang="en-US" sz="2400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44036" name="Text Box 13">
            <a:extLst>
              <a:ext uri="{FF2B5EF4-FFF2-40B4-BE49-F238E27FC236}">
                <a16:creationId xmlns:a16="http://schemas.microsoft.com/office/drawing/2014/main" id="{FD7CA9A6-4A9A-5649-B5BF-061C32D02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371600"/>
            <a:ext cx="80010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100" b="1"/>
              <a:t>例</a:t>
            </a:r>
            <a:r>
              <a:rPr lang="en-US" altLang="zh-CN" sz="2100" b="1"/>
              <a:t>: </a:t>
            </a:r>
            <a:r>
              <a:rPr lang="zh-CN" altLang="en-US" sz="2100" b="1"/>
              <a:t>用同步十进制计数器</a:t>
            </a:r>
            <a:r>
              <a:rPr lang="en-US" altLang="zh-CN" sz="2100" b="1"/>
              <a:t>74160(</a:t>
            </a:r>
            <a:r>
              <a:rPr lang="zh-CN" altLang="en-US" sz="2000" b="1"/>
              <a:t>上升沿触发</a:t>
            </a:r>
            <a:r>
              <a:rPr lang="en-US" altLang="zh-CN" sz="2100" b="1"/>
              <a:t>)</a:t>
            </a:r>
            <a:r>
              <a:rPr lang="zh-CN" altLang="en-US" sz="2100" b="1"/>
              <a:t>接成模值</a:t>
            </a:r>
            <a:r>
              <a:rPr lang="en-US" altLang="zh-CN" sz="2100" b="1"/>
              <a:t>M</a:t>
            </a:r>
            <a:r>
              <a:rPr lang="zh-CN" altLang="en-US" sz="2100" b="1"/>
              <a:t>＝</a:t>
            </a:r>
            <a:r>
              <a:rPr lang="en-US" altLang="zh-CN" sz="2100" b="1"/>
              <a:t>6</a:t>
            </a:r>
            <a:r>
              <a:rPr lang="zh-CN" altLang="en-US" sz="2100" b="1"/>
              <a:t>的计数器。</a:t>
            </a:r>
            <a:r>
              <a:rPr lang="zh-CN" altLang="en-US" sz="2100">
                <a:latin typeface="Tahoma" panose="020B0604030504040204" pitchFamily="34" charset="0"/>
              </a:rPr>
              <a:t> </a:t>
            </a:r>
          </a:p>
        </p:txBody>
      </p:sp>
      <p:grpSp>
        <p:nvGrpSpPr>
          <p:cNvPr id="44037" name="Group 9">
            <a:extLst>
              <a:ext uri="{FF2B5EF4-FFF2-40B4-BE49-F238E27FC236}">
                <a16:creationId xmlns:a16="http://schemas.microsoft.com/office/drawing/2014/main" id="{C9CD72A0-C73E-F040-9B51-99AF6287D0A6}"/>
              </a:ext>
            </a:extLst>
          </p:cNvPr>
          <p:cNvGrpSpPr>
            <a:grpSpLocks/>
          </p:cNvGrpSpPr>
          <p:nvPr/>
        </p:nvGrpSpPr>
        <p:grpSpPr bwMode="auto">
          <a:xfrm>
            <a:off x="1951038" y="2197100"/>
            <a:ext cx="6291262" cy="4157663"/>
            <a:chOff x="1229" y="1384"/>
            <a:chExt cx="3963" cy="2619"/>
          </a:xfrm>
        </p:grpSpPr>
        <p:graphicFrame>
          <p:nvGraphicFramePr>
            <p:cNvPr id="44038" name="Object 10">
              <a:extLst>
                <a:ext uri="{FF2B5EF4-FFF2-40B4-BE49-F238E27FC236}">
                  <a16:creationId xmlns:a16="http://schemas.microsoft.com/office/drawing/2014/main" id="{1553C569-32E2-304B-9CEA-94CE5CFAF7E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29" y="1384"/>
            <a:ext cx="3963" cy="26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44" name="Visio" r:id="rId3" imgW="33947100" imgH="22479000" progId="Visio.Drawing.11">
                    <p:embed/>
                  </p:oleObj>
                </mc:Choice>
                <mc:Fallback>
                  <p:oleObj name="Visio" r:id="rId3" imgW="33947100" imgH="22479000" progId="Visio.Drawing.11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29" y="1384"/>
                          <a:ext cx="3963" cy="26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039" name="Object 7">
              <a:extLst>
                <a:ext uri="{FF2B5EF4-FFF2-40B4-BE49-F238E27FC236}">
                  <a16:creationId xmlns:a16="http://schemas.microsoft.com/office/drawing/2014/main" id="{50E1D1D0-A0C1-4C4E-88BA-26248F690C8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14" y="2743"/>
            <a:ext cx="108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45" name="Equation" r:id="rId5" imgW="2921000" imgH="4978400" progId="Equation.3">
                    <p:embed/>
                  </p:oleObj>
                </mc:Choice>
                <mc:Fallback>
                  <p:oleObj name="Equation" r:id="rId5" imgW="2921000" imgH="49784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4" y="2743"/>
                          <a:ext cx="108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040" name="Object 8">
              <a:extLst>
                <a:ext uri="{FF2B5EF4-FFF2-40B4-BE49-F238E27FC236}">
                  <a16:creationId xmlns:a16="http://schemas.microsoft.com/office/drawing/2014/main" id="{19E46B35-3DB4-944C-91B3-118D1073190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92" y="3702"/>
            <a:ext cx="140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46" name="Equation" r:id="rId7" imgW="3797300" imgH="4686300" progId="Equation.3">
                    <p:embed/>
                  </p:oleObj>
                </mc:Choice>
                <mc:Fallback>
                  <p:oleObj name="Equation" r:id="rId7" imgW="3797300" imgH="46863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2" y="3702"/>
                          <a:ext cx="140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C230B92A-FAFB-7842-9216-7032595172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6.1 </a:t>
            </a:r>
            <a:r>
              <a:rPr lang="zh-CN" altLang="en-US" sz="3600" b="1"/>
              <a:t>中规模异步计数器</a:t>
            </a:r>
            <a:r>
              <a:rPr lang="zh-CN" altLang="en-US"/>
              <a:t> 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9E4B2436-66E0-4549-BC50-928037FBC8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6132512" cy="15240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20000"/>
              </a:spcAft>
            </a:pPr>
            <a:r>
              <a:rPr lang="zh-CN" altLang="en-US" sz="2800" b="1">
                <a:ea typeface="隶书" panose="02010509060101010101" pitchFamily="49" charset="-122"/>
              </a:rPr>
              <a:t>中规模异步计数器 </a:t>
            </a:r>
            <a:r>
              <a:rPr lang="en-US" altLang="zh-CN" sz="2800" b="1">
                <a:ea typeface="隶书" panose="02010509060101010101" pitchFamily="49" charset="-122"/>
              </a:rPr>
              <a:t>74LS90</a:t>
            </a:r>
          </a:p>
          <a:p>
            <a:pPr lvl="1" eaLnBrk="1" hangingPunct="1">
              <a:lnSpc>
                <a:spcPct val="115000"/>
              </a:lnSpc>
              <a:spcBef>
                <a:spcPct val="0"/>
              </a:spcBef>
              <a:spcAft>
                <a:spcPct val="20000"/>
              </a:spcAft>
            </a:pPr>
            <a:r>
              <a:rPr lang="zh-CN" altLang="en-US" sz="2400" b="1"/>
              <a:t>由模</a:t>
            </a:r>
            <a:r>
              <a:rPr lang="en-US" altLang="zh-CN" sz="2400" b="1"/>
              <a:t>2</a:t>
            </a:r>
            <a:r>
              <a:rPr lang="zh-CN" altLang="en-US" sz="2400" b="1"/>
              <a:t>和模</a:t>
            </a:r>
            <a:r>
              <a:rPr lang="en-US" altLang="zh-CN" sz="2400" b="1"/>
              <a:t>5</a:t>
            </a:r>
            <a:r>
              <a:rPr lang="zh-CN" altLang="en-US" sz="2400" b="1"/>
              <a:t>计数器组成</a:t>
            </a:r>
          </a:p>
          <a:p>
            <a:pPr lvl="1" eaLnBrk="1" hangingPunct="1">
              <a:lnSpc>
                <a:spcPct val="115000"/>
              </a:lnSpc>
              <a:spcBef>
                <a:spcPct val="0"/>
              </a:spcBef>
              <a:spcAft>
                <a:spcPct val="20000"/>
              </a:spcAft>
            </a:pPr>
            <a:r>
              <a:rPr lang="zh-CN" altLang="en-US" sz="2400" b="1"/>
              <a:t>有异步置</a:t>
            </a:r>
            <a:r>
              <a:rPr lang="en-US" altLang="zh-CN" sz="2400" b="1"/>
              <a:t>0</a:t>
            </a:r>
            <a:r>
              <a:rPr lang="zh-CN" altLang="en-US" sz="2400" b="1"/>
              <a:t>和置</a:t>
            </a:r>
            <a:r>
              <a:rPr lang="en-US" altLang="zh-CN" sz="2400" b="1"/>
              <a:t>9</a:t>
            </a:r>
            <a:r>
              <a:rPr lang="zh-CN" altLang="en-US" sz="2400" b="1"/>
              <a:t>端</a:t>
            </a:r>
          </a:p>
        </p:txBody>
      </p:sp>
      <p:graphicFrame>
        <p:nvGraphicFramePr>
          <p:cNvPr id="17411" name="Object 9">
            <a:extLst>
              <a:ext uri="{FF2B5EF4-FFF2-40B4-BE49-F238E27FC236}">
                <a16:creationId xmlns:a16="http://schemas.microsoft.com/office/drawing/2014/main" id="{FD95753F-78B2-314A-80A1-B7011E72B4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6450" y="3048000"/>
          <a:ext cx="7270750" cy="345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7" name="Visio" r:id="rId3" imgW="38912800" imgH="18542000" progId="Visio.Drawing.11">
                  <p:embed/>
                </p:oleObj>
              </mc:Choice>
              <mc:Fallback>
                <p:oleObj name="Visio" r:id="rId3" imgW="38912800" imgH="18542000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450" y="3048000"/>
                        <a:ext cx="7270750" cy="345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2" name="Text Box 10">
            <a:extLst>
              <a:ext uri="{FF2B5EF4-FFF2-40B4-BE49-F238E27FC236}">
                <a16:creationId xmlns:a16="http://schemas.microsoft.com/office/drawing/2014/main" id="{C737B75B-4960-D641-9BDF-E1C7D1DAA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7613" y="6294438"/>
            <a:ext cx="26209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/>
              <a:t>74LS90</a:t>
            </a:r>
            <a:r>
              <a:rPr lang="zh-CN" altLang="en-US" sz="1800" b="1"/>
              <a:t>计数器的逻辑图</a:t>
            </a:r>
            <a:r>
              <a:rPr lang="zh-CN" altLang="en-US" sz="2400" b="1">
                <a:latin typeface="Tahoma" panose="020B0604030504040204" pitchFamily="34" charset="0"/>
              </a:rPr>
              <a:t> </a:t>
            </a:r>
          </a:p>
        </p:txBody>
      </p:sp>
      <p:grpSp>
        <p:nvGrpSpPr>
          <p:cNvPr id="2" name="Group 12">
            <a:extLst>
              <a:ext uri="{FF2B5EF4-FFF2-40B4-BE49-F238E27FC236}">
                <a16:creationId xmlns:a16="http://schemas.microsoft.com/office/drawing/2014/main" id="{018A91FA-E91B-DE49-8C12-5A0B487C5F76}"/>
              </a:ext>
            </a:extLst>
          </p:cNvPr>
          <p:cNvGrpSpPr>
            <a:grpSpLocks/>
          </p:cNvGrpSpPr>
          <p:nvPr/>
        </p:nvGrpSpPr>
        <p:grpSpPr bwMode="auto">
          <a:xfrm>
            <a:off x="6102350" y="152400"/>
            <a:ext cx="2965450" cy="2684463"/>
            <a:chOff x="4032" y="96"/>
            <a:chExt cx="1628" cy="1587"/>
          </a:xfrm>
        </p:grpSpPr>
        <p:pic>
          <p:nvPicPr>
            <p:cNvPr id="17414" name="Picture 5">
              <a:extLst>
                <a:ext uri="{FF2B5EF4-FFF2-40B4-BE49-F238E27FC236}">
                  <a16:creationId xmlns:a16="http://schemas.microsoft.com/office/drawing/2014/main" id="{A66AF8F5-A5E9-594E-B6AC-BAA748820E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96"/>
              <a:ext cx="1628" cy="1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5" name="Text Box 11">
              <a:extLst>
                <a:ext uri="{FF2B5EF4-FFF2-40B4-BE49-F238E27FC236}">
                  <a16:creationId xmlns:a16="http://schemas.microsoft.com/office/drawing/2014/main" id="{5F1F0252-FB21-3E43-8CA1-0B79D8A12F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1413"/>
              <a:ext cx="1004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b="1"/>
                <a:t>  74LS90</a:t>
              </a:r>
              <a:r>
                <a:rPr lang="zh-CN" altLang="en-US" sz="1400" b="1"/>
                <a:t>的逻辑符号</a:t>
              </a:r>
              <a:r>
                <a:rPr lang="zh-CN" altLang="en-US" sz="2400">
                  <a:latin typeface="Tahoma" panose="020B0604030504040204" pitchFamily="34" charset="0"/>
                </a:rPr>
                <a:t>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>
            <a:extLst>
              <a:ext uri="{FF2B5EF4-FFF2-40B4-BE49-F238E27FC236}">
                <a16:creationId xmlns:a16="http://schemas.microsoft.com/office/drawing/2014/main" id="{4E575A01-4A3C-3147-89F4-16D6F9D5C0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6.3.1 </a:t>
            </a:r>
            <a:r>
              <a:rPr lang="zh-CN" altLang="en-US" sz="3200" b="1"/>
              <a:t>中规模计数器构成任意进制计数器</a:t>
            </a:r>
          </a:p>
        </p:txBody>
      </p:sp>
      <p:sp>
        <p:nvSpPr>
          <p:cNvPr id="45058" name="Text Box 3">
            <a:extLst>
              <a:ext uri="{FF2B5EF4-FFF2-40B4-BE49-F238E27FC236}">
                <a16:creationId xmlns:a16="http://schemas.microsoft.com/office/drawing/2014/main" id="{D8D535FB-F8D3-9E4E-917D-CF11B161C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1371600"/>
            <a:ext cx="7164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/>
              <a:t>例</a:t>
            </a:r>
            <a:r>
              <a:rPr lang="en-US" altLang="zh-CN" sz="2200" b="1"/>
              <a:t>: </a:t>
            </a:r>
            <a:r>
              <a:rPr lang="zh-CN" altLang="en-US" sz="2200" b="1"/>
              <a:t>用同步十进制计数器</a:t>
            </a:r>
            <a:r>
              <a:rPr lang="en-US" altLang="zh-CN" sz="2200" b="1"/>
              <a:t>74160</a:t>
            </a:r>
            <a:r>
              <a:rPr lang="zh-CN" altLang="en-US" sz="2200" b="1"/>
              <a:t>接成模值</a:t>
            </a:r>
            <a:r>
              <a:rPr lang="en-US" altLang="zh-CN" sz="2200" b="1"/>
              <a:t>M</a:t>
            </a:r>
            <a:r>
              <a:rPr lang="zh-CN" altLang="en-US" sz="2200" b="1"/>
              <a:t>＝</a:t>
            </a:r>
            <a:r>
              <a:rPr lang="en-US" altLang="zh-CN" sz="2200" b="1"/>
              <a:t>6</a:t>
            </a:r>
            <a:r>
              <a:rPr lang="zh-CN" altLang="en-US" sz="2200" b="1"/>
              <a:t>的计数器。</a:t>
            </a:r>
            <a:r>
              <a:rPr lang="zh-CN" altLang="en-US" sz="2400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549892" name="Text Box 4">
            <a:extLst>
              <a:ext uri="{FF2B5EF4-FFF2-40B4-BE49-F238E27FC236}">
                <a16:creationId xmlns:a16="http://schemas.microsoft.com/office/drawing/2014/main" id="{39221F37-B430-3A43-B82A-65E92E071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965325"/>
            <a:ext cx="7786688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200" b="1"/>
              <a:t>解：采用同步预置法，使用的状态为</a:t>
            </a:r>
            <a:r>
              <a:rPr lang="en-US" altLang="zh-CN" sz="2200" b="1"/>
              <a:t>9</a:t>
            </a:r>
            <a:r>
              <a:rPr lang="zh-CN" altLang="en-US" sz="2200" b="1">
                <a:latin typeface="宋体" panose="02010600030101010101" pitchFamily="2" charset="-122"/>
              </a:rPr>
              <a:t>，</a:t>
            </a:r>
            <a:r>
              <a:rPr lang="en-US" altLang="zh-CN" sz="2200" b="1"/>
              <a:t>0</a:t>
            </a:r>
            <a:r>
              <a:rPr lang="zh-CN" altLang="en-US" sz="2200" b="1">
                <a:latin typeface="宋体" panose="02010600030101010101" pitchFamily="2" charset="-122"/>
              </a:rPr>
              <a:t>，</a:t>
            </a:r>
            <a:r>
              <a:rPr lang="en-US" altLang="zh-CN" sz="2200" b="1"/>
              <a:t>1</a:t>
            </a:r>
            <a:r>
              <a:rPr lang="zh-CN" altLang="en-US" sz="2200" b="1">
                <a:latin typeface="宋体" panose="02010600030101010101" pitchFamily="2" charset="-122"/>
              </a:rPr>
              <a:t>，</a:t>
            </a:r>
            <a:r>
              <a:rPr lang="en-US" altLang="zh-CN" sz="2200" b="1"/>
              <a:t>2</a:t>
            </a:r>
            <a:r>
              <a:rPr lang="zh-CN" altLang="en-US" sz="2200" b="1">
                <a:latin typeface="宋体" panose="02010600030101010101" pitchFamily="2" charset="-122"/>
              </a:rPr>
              <a:t>，</a:t>
            </a:r>
            <a:r>
              <a:rPr lang="en-US" altLang="zh-CN" sz="2200" b="1"/>
              <a:t>3</a:t>
            </a:r>
            <a:r>
              <a:rPr lang="zh-CN" altLang="en-US" sz="2200" b="1">
                <a:latin typeface="宋体" panose="02010600030101010101" pitchFamily="2" charset="-122"/>
              </a:rPr>
              <a:t>，</a:t>
            </a:r>
            <a:r>
              <a:rPr lang="en-US" altLang="zh-CN" sz="2200" b="1"/>
              <a:t>4 </a:t>
            </a:r>
            <a:r>
              <a:rPr lang="zh-CN" altLang="en-US" sz="2200" b="1"/>
              <a:t>，当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200" b="1"/>
              <a:t>        出现状态</a:t>
            </a:r>
            <a:r>
              <a:rPr lang="en-US" altLang="zh-CN" sz="2200" b="1"/>
              <a:t>4</a:t>
            </a:r>
            <a:r>
              <a:rPr lang="zh-CN" altLang="en-US" sz="2200" b="1"/>
              <a:t>（</a:t>
            </a:r>
            <a:r>
              <a:rPr lang="en-US" altLang="zh-CN" sz="2200" b="1"/>
              <a:t>0100</a:t>
            </a:r>
            <a:r>
              <a:rPr lang="zh-CN" altLang="en-US" sz="2200" b="1"/>
              <a:t>）时产生预置信号。</a:t>
            </a: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376E2D5B-4908-9E4A-A99F-95425E68C9FE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3036888"/>
            <a:ext cx="6234113" cy="3581400"/>
            <a:chOff x="1344" y="1728"/>
            <a:chExt cx="3927" cy="2256"/>
          </a:xfrm>
        </p:grpSpPr>
        <p:sp>
          <p:nvSpPr>
            <p:cNvPr id="45061" name="Text Box 7">
              <a:extLst>
                <a:ext uri="{FF2B5EF4-FFF2-40B4-BE49-F238E27FC236}">
                  <a16:creationId xmlns:a16="http://schemas.microsoft.com/office/drawing/2014/main" id="{5F43ED0C-DE72-D54E-B53E-20356C04A6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8" y="3753"/>
              <a:ext cx="254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latin typeface="宋体" panose="02010600030101010101" pitchFamily="2" charset="-122"/>
                </a:rPr>
                <a:t>用</a:t>
              </a:r>
              <a:r>
                <a:rPr lang="en-US" altLang="zh-CN" sz="1800" b="1"/>
                <a:t>74160</a:t>
              </a:r>
              <a:r>
                <a:rPr lang="zh-CN" altLang="en-US" sz="1800" b="1">
                  <a:latin typeface="宋体" panose="02010600030101010101" pitchFamily="2" charset="-122"/>
                </a:rPr>
                <a:t>同步预置法构成六进制计数器</a:t>
              </a:r>
              <a:r>
                <a:rPr lang="zh-CN" altLang="en-US" sz="1800" b="1"/>
                <a:t> </a:t>
              </a:r>
            </a:p>
          </p:txBody>
        </p:sp>
        <p:graphicFrame>
          <p:nvGraphicFramePr>
            <p:cNvPr id="45062" name="Object 8">
              <a:extLst>
                <a:ext uri="{FF2B5EF4-FFF2-40B4-BE49-F238E27FC236}">
                  <a16:creationId xmlns:a16="http://schemas.microsoft.com/office/drawing/2014/main" id="{EBF090E8-D23B-7A4F-BA90-F794F3BB02B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44" y="1728"/>
            <a:ext cx="3927" cy="19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75" name="Visio" r:id="rId3" imgW="37058600" imgH="18643600" progId="Visio.Drawing.11">
                    <p:embed/>
                  </p:oleObj>
                </mc:Choice>
                <mc:Fallback>
                  <p:oleObj name="Visio" r:id="rId3" imgW="37058600" imgH="18643600" progId="Visio.Drawing.11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1728"/>
                          <a:ext cx="3927" cy="19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063" name="Text Box 10">
              <a:extLst>
                <a:ext uri="{FF2B5EF4-FFF2-40B4-BE49-F238E27FC236}">
                  <a16:creationId xmlns:a16="http://schemas.microsoft.com/office/drawing/2014/main" id="{732B1653-2498-C143-BC9D-452AE8DF8C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6" y="2928"/>
              <a:ext cx="564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400">
                  <a:latin typeface="Tahoma" panose="020B0604030504040204" pitchFamily="34" charset="0"/>
                </a:rPr>
                <a:t>计数输入</a:t>
              </a:r>
            </a:p>
          </p:txBody>
        </p:sp>
        <p:grpSp>
          <p:nvGrpSpPr>
            <p:cNvPr id="45064" name="Group 19">
              <a:extLst>
                <a:ext uri="{FF2B5EF4-FFF2-40B4-BE49-F238E27FC236}">
                  <a16:creationId xmlns:a16="http://schemas.microsoft.com/office/drawing/2014/main" id="{0AA6B0AD-20FF-1143-B4D7-3953276A9C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8" y="2083"/>
              <a:ext cx="1004" cy="199"/>
              <a:chOff x="2948" y="2083"/>
              <a:chExt cx="1004" cy="199"/>
            </a:xfrm>
          </p:grpSpPr>
          <p:sp>
            <p:nvSpPr>
              <p:cNvPr id="45070" name="Text Box 10">
                <a:extLst>
                  <a:ext uri="{FF2B5EF4-FFF2-40B4-BE49-F238E27FC236}">
                    <a16:creationId xmlns:a16="http://schemas.microsoft.com/office/drawing/2014/main" id="{2F55107A-6DCB-714E-840F-2622B4BD80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5" y="2090"/>
                <a:ext cx="17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400">
                    <a:latin typeface="Tahoma" panose="020B0604030504040204" pitchFamily="34" charset="0"/>
                  </a:rPr>
                  <a:t>1</a:t>
                </a:r>
              </a:p>
            </p:txBody>
          </p:sp>
          <p:sp>
            <p:nvSpPr>
              <p:cNvPr id="45071" name="Text Box 11">
                <a:extLst>
                  <a:ext uri="{FF2B5EF4-FFF2-40B4-BE49-F238E27FC236}">
                    <a16:creationId xmlns:a16="http://schemas.microsoft.com/office/drawing/2014/main" id="{B63A56A9-07A9-E64F-84C4-A424B47E9C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8" y="2088"/>
                <a:ext cx="17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400">
                    <a:latin typeface="Tahoma" panose="020B0604030504040204" pitchFamily="34" charset="0"/>
                  </a:rPr>
                  <a:t>0</a:t>
                </a:r>
              </a:p>
            </p:txBody>
          </p:sp>
          <p:sp>
            <p:nvSpPr>
              <p:cNvPr id="45072" name="Text Box 12">
                <a:extLst>
                  <a:ext uri="{FF2B5EF4-FFF2-40B4-BE49-F238E27FC236}">
                    <a16:creationId xmlns:a16="http://schemas.microsoft.com/office/drawing/2014/main" id="{4D2F0C55-1595-C74F-8C4D-1936CE1E9A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1" y="2088"/>
                <a:ext cx="17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400">
                    <a:latin typeface="Tahoma" panose="020B0604030504040204" pitchFamily="34" charset="0"/>
                  </a:rPr>
                  <a:t>0</a:t>
                </a:r>
              </a:p>
            </p:txBody>
          </p:sp>
          <p:sp>
            <p:nvSpPr>
              <p:cNvPr id="45073" name="Text Box 13">
                <a:extLst>
                  <a:ext uri="{FF2B5EF4-FFF2-40B4-BE49-F238E27FC236}">
                    <a16:creationId xmlns:a16="http://schemas.microsoft.com/office/drawing/2014/main" id="{D1D5CB23-559D-054E-889D-8569ECB58C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8" y="2083"/>
                <a:ext cx="17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400">
                    <a:latin typeface="Tahoma" panose="020B0604030504040204" pitchFamily="34" charset="0"/>
                  </a:rPr>
                  <a:t>1</a:t>
                </a:r>
              </a:p>
            </p:txBody>
          </p:sp>
        </p:grpSp>
        <p:grpSp>
          <p:nvGrpSpPr>
            <p:cNvPr id="45065" name="Group 18">
              <a:extLst>
                <a:ext uri="{FF2B5EF4-FFF2-40B4-BE49-F238E27FC236}">
                  <a16:creationId xmlns:a16="http://schemas.microsoft.com/office/drawing/2014/main" id="{63D96837-BD54-FE4A-B54F-6E59C39AED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50" y="3101"/>
              <a:ext cx="1011" cy="199"/>
              <a:chOff x="2850" y="3101"/>
              <a:chExt cx="1011" cy="199"/>
            </a:xfrm>
          </p:grpSpPr>
          <p:sp>
            <p:nvSpPr>
              <p:cNvPr id="45066" name="Text Box 14">
                <a:extLst>
                  <a:ext uri="{FF2B5EF4-FFF2-40B4-BE49-F238E27FC236}">
                    <a16:creationId xmlns:a16="http://schemas.microsoft.com/office/drawing/2014/main" id="{E869B852-D403-7A47-8D64-8E5F5F045D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84" y="3108"/>
                <a:ext cx="17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400">
                    <a:latin typeface="Tahoma" panose="020B0604030504040204" pitchFamily="34" charset="0"/>
                  </a:rPr>
                  <a:t>0</a:t>
                </a:r>
              </a:p>
            </p:txBody>
          </p:sp>
          <p:sp>
            <p:nvSpPr>
              <p:cNvPr id="45067" name="Text Box 15">
                <a:extLst>
                  <a:ext uri="{FF2B5EF4-FFF2-40B4-BE49-F238E27FC236}">
                    <a16:creationId xmlns:a16="http://schemas.microsoft.com/office/drawing/2014/main" id="{76053380-D666-434F-A9C2-0773AAAA8B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16" y="3106"/>
                <a:ext cx="17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400">
                    <a:latin typeface="Tahoma" panose="020B0604030504040204" pitchFamily="34" charset="0"/>
                  </a:rPr>
                  <a:t>1</a:t>
                </a:r>
              </a:p>
            </p:txBody>
          </p:sp>
          <p:sp>
            <p:nvSpPr>
              <p:cNvPr id="45068" name="Text Box 16">
                <a:extLst>
                  <a:ext uri="{FF2B5EF4-FFF2-40B4-BE49-F238E27FC236}">
                    <a16:creationId xmlns:a16="http://schemas.microsoft.com/office/drawing/2014/main" id="{952D85C6-288D-C746-92DE-357C73B273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9" y="3106"/>
                <a:ext cx="17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400">
                    <a:latin typeface="Tahoma" panose="020B0604030504040204" pitchFamily="34" charset="0"/>
                  </a:rPr>
                  <a:t>0</a:t>
                </a:r>
              </a:p>
            </p:txBody>
          </p:sp>
          <p:sp>
            <p:nvSpPr>
              <p:cNvPr id="45069" name="Text Box 17">
                <a:extLst>
                  <a:ext uri="{FF2B5EF4-FFF2-40B4-BE49-F238E27FC236}">
                    <a16:creationId xmlns:a16="http://schemas.microsoft.com/office/drawing/2014/main" id="{DE85DB8E-EC02-594A-8B61-05DC784FE9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0" y="3101"/>
                <a:ext cx="17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400">
                    <a:latin typeface="Tahoma" panose="020B0604030504040204" pitchFamily="34" charset="0"/>
                  </a:rPr>
                  <a:t>0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9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892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026">
            <a:extLst>
              <a:ext uri="{FF2B5EF4-FFF2-40B4-BE49-F238E27FC236}">
                <a16:creationId xmlns:a16="http://schemas.microsoft.com/office/drawing/2014/main" id="{6CD944F3-6CA6-7745-945E-D68C99C606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6.3.1 </a:t>
            </a:r>
            <a:r>
              <a:rPr lang="zh-CN" altLang="en-US" sz="3200" b="1"/>
              <a:t>中规模计数器构成任意进制计数器</a:t>
            </a:r>
          </a:p>
        </p:txBody>
      </p:sp>
      <p:sp>
        <p:nvSpPr>
          <p:cNvPr id="46082" name="Text Box 1028">
            <a:extLst>
              <a:ext uri="{FF2B5EF4-FFF2-40B4-BE49-F238E27FC236}">
                <a16:creationId xmlns:a16="http://schemas.microsoft.com/office/drawing/2014/main" id="{CEB6A592-EB92-334E-967D-2C36AA80C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1371600"/>
            <a:ext cx="7288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/>
              <a:t>例</a:t>
            </a:r>
            <a:r>
              <a:rPr lang="en-US" altLang="zh-CN" sz="2200" b="1"/>
              <a:t>: </a:t>
            </a:r>
            <a:r>
              <a:rPr lang="zh-CN" altLang="en-US" sz="2200" b="1"/>
              <a:t>用</a:t>
            </a:r>
            <a:r>
              <a:rPr lang="en-US" altLang="zh-CN" sz="2200" b="1"/>
              <a:t>74LS169(</a:t>
            </a:r>
            <a:r>
              <a:rPr lang="zh-CN" altLang="en-US" sz="2200" b="1"/>
              <a:t>同步预置</a:t>
            </a:r>
            <a:r>
              <a:rPr lang="en-US" altLang="zh-CN" sz="2200" b="1"/>
              <a:t>)</a:t>
            </a:r>
            <a:r>
              <a:rPr lang="zh-CN" altLang="en-US" sz="2200" b="1"/>
              <a:t>实现</a:t>
            </a:r>
            <a:r>
              <a:rPr lang="en-US" altLang="zh-CN" sz="2200" b="1"/>
              <a:t>10</a:t>
            </a:r>
            <a:r>
              <a:rPr lang="zh-CN" altLang="en-US" sz="2200" b="1"/>
              <a:t>分频，输出波形为方波。</a:t>
            </a:r>
            <a:r>
              <a:rPr lang="zh-CN" altLang="en-US" sz="2400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587781" name="Text Box 1029">
            <a:extLst>
              <a:ext uri="{FF2B5EF4-FFF2-40B4-BE49-F238E27FC236}">
                <a16:creationId xmlns:a16="http://schemas.microsoft.com/office/drawing/2014/main" id="{D1B11C7B-7A0D-D94C-A9F6-1214BA02F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828800"/>
            <a:ext cx="79248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200" b="1"/>
              <a:t>解：从</a:t>
            </a:r>
            <a:r>
              <a:rPr lang="en-US" altLang="zh-CN" sz="2200" b="1"/>
              <a:t>0000 </a:t>
            </a:r>
            <a:r>
              <a:rPr lang="en-US" altLang="zh-CN" sz="2200" b="1">
                <a:sym typeface="Symbol" pitchFamily="2" charset="2"/>
              </a:rPr>
              <a:t> 1111</a:t>
            </a:r>
            <a:r>
              <a:rPr lang="zh-CN" altLang="en-US" sz="2200" b="1">
                <a:sym typeface="Symbol" pitchFamily="2" charset="2"/>
              </a:rPr>
              <a:t>的</a:t>
            </a:r>
            <a:r>
              <a:rPr lang="en-US" altLang="zh-CN" sz="2200" b="1">
                <a:sym typeface="Symbol" pitchFamily="2" charset="2"/>
              </a:rPr>
              <a:t>16</a:t>
            </a:r>
            <a:r>
              <a:rPr lang="zh-CN" altLang="en-US" sz="2200" b="1">
                <a:sym typeface="Symbol" pitchFamily="2" charset="2"/>
              </a:rPr>
              <a:t>个状态中去掉前</a:t>
            </a:r>
            <a:r>
              <a:rPr lang="en-US" altLang="zh-CN" sz="2200" b="1">
                <a:sym typeface="Symbol" pitchFamily="2" charset="2"/>
              </a:rPr>
              <a:t>3</a:t>
            </a:r>
            <a:r>
              <a:rPr lang="zh-CN" altLang="en-US" sz="2200" b="1">
                <a:sym typeface="Symbol" pitchFamily="2" charset="2"/>
              </a:rPr>
              <a:t>个和后</a:t>
            </a:r>
            <a:r>
              <a:rPr lang="en-US" altLang="zh-CN" sz="2200" b="1">
                <a:sym typeface="Symbol" pitchFamily="2" charset="2"/>
              </a:rPr>
              <a:t>3</a:t>
            </a:r>
            <a:r>
              <a:rPr lang="zh-CN" altLang="en-US" sz="2200" b="1">
                <a:sym typeface="Symbol" pitchFamily="2" charset="2"/>
              </a:rPr>
              <a:t>个状态，检测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200" b="1">
                <a:sym typeface="Symbol" pitchFamily="2" charset="2"/>
              </a:rPr>
              <a:t>        1100产生预置脉冲，预置值为</a:t>
            </a:r>
            <a:r>
              <a:rPr lang="en-US" altLang="zh-CN" sz="2200" b="1">
                <a:sym typeface="Symbol" pitchFamily="2" charset="2"/>
              </a:rPr>
              <a:t>0011</a:t>
            </a:r>
            <a:r>
              <a:rPr lang="zh-CN" altLang="en-US" sz="2200" b="1"/>
              <a:t>。</a:t>
            </a:r>
          </a:p>
        </p:txBody>
      </p:sp>
      <p:graphicFrame>
        <p:nvGraphicFramePr>
          <p:cNvPr id="587784" name="Object 1032">
            <a:extLst>
              <a:ext uri="{FF2B5EF4-FFF2-40B4-BE49-F238E27FC236}">
                <a16:creationId xmlns:a16="http://schemas.microsoft.com/office/drawing/2014/main" id="{D90A32FA-F9AA-BB43-A8B1-C057E85628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7800" y="3046413"/>
          <a:ext cx="5715000" cy="327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7" r:id="rId3" imgW="4711700" imgH="2705100" progId="Visio.Drawing.11">
                  <p:embed/>
                </p:oleObj>
              </mc:Choice>
              <mc:Fallback>
                <p:oleObj r:id="rId3" imgW="4711700" imgH="2705100" progId="Visio.Drawing.11">
                  <p:embed/>
                  <p:pic>
                    <p:nvPicPr>
                      <p:cNvPr id="0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046413"/>
                        <a:ext cx="5715000" cy="327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2" name="Text Box 6">
            <a:extLst>
              <a:ext uri="{FF2B5EF4-FFF2-40B4-BE49-F238E27FC236}">
                <a16:creationId xmlns:a16="http://schemas.microsoft.com/office/drawing/2014/main" id="{4A809281-70D8-8F4F-927E-8330288DD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2741613"/>
            <a:ext cx="793750" cy="386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folHlink"/>
                </a:solidFill>
              </a:rPr>
              <a:t>0</a:t>
            </a:r>
            <a:r>
              <a:rPr lang="zh-CN" altLang="en-US" sz="2400" b="1"/>
              <a:t>011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folHlink"/>
                </a:solidFill>
              </a:rPr>
              <a:t>0</a:t>
            </a:r>
            <a:r>
              <a:rPr lang="zh-CN" altLang="en-US" sz="2400" b="1"/>
              <a:t>100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folHlink"/>
                </a:solidFill>
              </a:rPr>
              <a:t>0</a:t>
            </a:r>
            <a:r>
              <a:rPr lang="zh-CN" altLang="en-US" sz="2400" b="1"/>
              <a:t>101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folHlink"/>
                </a:solidFill>
              </a:rPr>
              <a:t>0</a:t>
            </a:r>
            <a:r>
              <a:rPr lang="zh-CN" altLang="en-US" sz="2400" b="1"/>
              <a:t>110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folHlink"/>
                </a:solidFill>
              </a:rPr>
              <a:t>0</a:t>
            </a:r>
            <a:r>
              <a:rPr lang="zh-CN" altLang="en-US" sz="2400" b="1"/>
              <a:t>111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800" b="1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hlink"/>
                </a:solidFill>
              </a:rPr>
              <a:t>1</a:t>
            </a:r>
            <a:r>
              <a:rPr lang="zh-CN" altLang="en-US" sz="2400" b="1"/>
              <a:t>000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hlink"/>
                </a:solidFill>
              </a:rPr>
              <a:t>1</a:t>
            </a:r>
            <a:r>
              <a:rPr lang="zh-CN" altLang="en-US" sz="2400" b="1"/>
              <a:t>001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hlink"/>
                </a:solidFill>
              </a:rPr>
              <a:t>1</a:t>
            </a:r>
            <a:r>
              <a:rPr lang="zh-CN" altLang="en-US" sz="2400" b="1"/>
              <a:t>010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hlink"/>
                </a:solidFill>
              </a:rPr>
              <a:t>1</a:t>
            </a:r>
            <a:r>
              <a:rPr lang="zh-CN" altLang="en-US" sz="2400" b="1"/>
              <a:t>011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hlink"/>
                </a:solidFill>
              </a:rPr>
              <a:t>1</a:t>
            </a:r>
            <a:r>
              <a:rPr lang="zh-CN" altLang="en-US" sz="2400" b="1"/>
              <a:t>100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7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7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7781" grpId="0" autoUpdateAnimBg="0"/>
      <p:bldP spid="14342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>
            <a:extLst>
              <a:ext uri="{FF2B5EF4-FFF2-40B4-BE49-F238E27FC236}">
                <a16:creationId xmlns:a16="http://schemas.microsoft.com/office/drawing/2014/main" id="{5E897B85-75CB-E047-B2CC-B3C6082295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>
                <a:solidFill>
                  <a:schemeClr val="tx1"/>
                </a:solidFill>
              </a:rPr>
              <a:t>6.3.2 </a:t>
            </a:r>
            <a:r>
              <a:rPr lang="zh-CN" altLang="en-US" sz="3200" b="1">
                <a:solidFill>
                  <a:schemeClr val="tx1"/>
                </a:solidFill>
              </a:rPr>
              <a:t>中规模计数器的级联</a:t>
            </a:r>
            <a:r>
              <a:rPr lang="zh-CN" altLang="en-US"/>
              <a:t> </a:t>
            </a:r>
          </a:p>
        </p:txBody>
      </p:sp>
      <p:sp>
        <p:nvSpPr>
          <p:cNvPr id="47106" name="Rectangle 3">
            <a:extLst>
              <a:ext uri="{FF2B5EF4-FFF2-40B4-BE49-F238E27FC236}">
                <a16:creationId xmlns:a16="http://schemas.microsoft.com/office/drawing/2014/main" id="{E2654BD8-87C7-BB46-A60C-2C2F8CB3C8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63663"/>
            <a:ext cx="7772400" cy="5387975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2800" b="1">
                <a:ea typeface="隶书" panose="02010509060101010101" pitchFamily="49" charset="-122"/>
              </a:rPr>
              <a:t>级连的目的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400" b="1">
                <a:solidFill>
                  <a:srgbClr val="008000"/>
                </a:solidFill>
                <a:ea typeface="楷体_GB2312" pitchFamily="49" charset="-122"/>
              </a:rPr>
              <a:t>实现较大模值的计数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2800" b="1">
                <a:ea typeface="隶书" panose="02010509060101010101" pitchFamily="49" charset="-122"/>
              </a:rPr>
              <a:t>级联的方法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400" b="1">
                <a:solidFill>
                  <a:srgbClr val="008000"/>
                </a:solidFill>
                <a:ea typeface="楷体_GB2312" pitchFamily="49" charset="-122"/>
              </a:rPr>
              <a:t>计数模值可拆分：例如</a:t>
            </a:r>
            <a:r>
              <a:rPr lang="en-US" altLang="zh-CN" sz="2400" b="1">
                <a:solidFill>
                  <a:srgbClr val="008000"/>
                </a:solidFill>
                <a:ea typeface="楷体_GB2312" pitchFamily="49" charset="-122"/>
              </a:rPr>
              <a:t>M=54=6×9，</a:t>
            </a:r>
            <a:r>
              <a:rPr lang="zh-CN" altLang="en-US" sz="2400" b="1">
                <a:solidFill>
                  <a:srgbClr val="008000"/>
                </a:solidFill>
                <a:ea typeface="楷体_GB2312" pitchFamily="49" charset="-122"/>
              </a:rPr>
              <a:t>先构成模为</a:t>
            </a:r>
            <a:r>
              <a:rPr lang="en-US" altLang="zh-CN" sz="2400" b="1">
                <a:solidFill>
                  <a:srgbClr val="008000"/>
                </a:solidFill>
                <a:ea typeface="楷体_GB2312" pitchFamily="49" charset="-122"/>
              </a:rPr>
              <a:t>6</a:t>
            </a:r>
            <a:r>
              <a:rPr lang="zh-CN" altLang="en-US" sz="2400" b="1">
                <a:solidFill>
                  <a:srgbClr val="008000"/>
                </a:solidFill>
                <a:ea typeface="楷体_GB2312" pitchFamily="49" charset="-122"/>
              </a:rPr>
              <a:t>和9的两个计数器，然后再级联。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400" b="1">
                <a:solidFill>
                  <a:srgbClr val="008000"/>
                </a:solidFill>
                <a:ea typeface="楷体_GB2312" pitchFamily="49" charset="-122"/>
              </a:rPr>
              <a:t>计数模值不可拆分：先级联，然后通过复位或预置法缩短模值。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2800" b="1">
                <a:ea typeface="隶书" panose="02010509060101010101" pitchFamily="49" charset="-122"/>
              </a:rPr>
              <a:t>级联的分类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600" b="1">
                <a:solidFill>
                  <a:schemeClr val="hlink"/>
                </a:solidFill>
                <a:ea typeface="隶书" panose="02010509060101010101" pitchFamily="49" charset="-122"/>
              </a:rPr>
              <a:t>异步级联</a:t>
            </a:r>
            <a:r>
              <a:rPr lang="zh-CN" altLang="en-US" sz="2400" b="1">
                <a:solidFill>
                  <a:srgbClr val="008000"/>
                </a:solidFill>
                <a:ea typeface="隶书" panose="02010509060101010101" pitchFamily="49" charset="-122"/>
              </a:rPr>
              <a:t>：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前一级计数器的输出作为后一级时钟信号。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600" b="1">
                <a:solidFill>
                  <a:schemeClr val="hlink"/>
                </a:solidFill>
                <a:ea typeface="隶书" panose="02010509060101010101" pitchFamily="49" charset="-122"/>
              </a:rPr>
              <a:t>同步级联</a:t>
            </a:r>
            <a:r>
              <a:rPr lang="zh-CN" altLang="en-US" sz="2200" b="1">
                <a:solidFill>
                  <a:srgbClr val="008000"/>
                </a:solidFill>
                <a:ea typeface="隶书" panose="02010509060101010101" pitchFamily="49" charset="-122"/>
              </a:rPr>
              <a:t>：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时钟同步输入，但用前级计数器的进位/借位输出控制后一级计数器的计数。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D2F4F769-5807-2749-BFCA-7E91F7ABD4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6.3.2 </a:t>
            </a:r>
            <a:r>
              <a:rPr lang="zh-CN" altLang="en-US" sz="3200" b="1"/>
              <a:t>中规模计数器的级联</a:t>
            </a:r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B2167A4C-7A28-464C-B1B8-B1F12B4BDA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295400"/>
            <a:ext cx="7772400" cy="685800"/>
          </a:xfrm>
        </p:spPr>
        <p:txBody>
          <a:bodyPr/>
          <a:lstStyle/>
          <a:p>
            <a:pPr eaLnBrk="1" hangingPunct="1"/>
            <a:r>
              <a:rPr lang="zh-CN" altLang="en-US" sz="2800" b="1">
                <a:ea typeface="隶书" panose="02010509060101010101" pitchFamily="49" charset="-122"/>
              </a:rPr>
              <a:t>异步级联</a:t>
            </a:r>
          </a:p>
        </p:txBody>
      </p:sp>
      <p:sp>
        <p:nvSpPr>
          <p:cNvPr id="48131" name="Text Box 5">
            <a:extLst>
              <a:ext uri="{FF2B5EF4-FFF2-40B4-BE49-F238E27FC236}">
                <a16:creationId xmlns:a16="http://schemas.microsoft.com/office/drawing/2014/main" id="{A5E4FFF9-5C47-AE4B-AC98-CE763935F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1371600"/>
            <a:ext cx="5654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/>
              <a:t>分别用</a:t>
            </a:r>
            <a:r>
              <a:rPr lang="en-US" altLang="zh-CN" sz="2000" b="1"/>
              <a:t>74LS90</a:t>
            </a:r>
            <a:r>
              <a:rPr lang="zh-CN" altLang="en-US" sz="2000" b="1"/>
              <a:t>和</a:t>
            </a:r>
            <a:r>
              <a:rPr lang="en-US" altLang="zh-CN" sz="2000" b="1"/>
              <a:t>74LS192</a:t>
            </a:r>
            <a:r>
              <a:rPr lang="zh-CN" altLang="en-US" sz="2000" b="1"/>
              <a:t>构成模为</a:t>
            </a:r>
            <a:r>
              <a:rPr lang="en-US" altLang="zh-CN" sz="2000" b="1"/>
              <a:t>1000</a:t>
            </a:r>
            <a:r>
              <a:rPr lang="zh-CN" altLang="en-US" sz="2000" b="1"/>
              <a:t>的计数器。</a:t>
            </a:r>
            <a:endParaRPr lang="zh-CN" altLang="en-US" sz="2000" b="1">
              <a:solidFill>
                <a:srgbClr val="008000"/>
              </a:solidFill>
            </a:endParaRPr>
          </a:p>
        </p:txBody>
      </p:sp>
      <p:pic>
        <p:nvPicPr>
          <p:cNvPr id="48132" name="Picture 6">
            <a:extLst>
              <a:ext uri="{FF2B5EF4-FFF2-40B4-BE49-F238E27FC236}">
                <a16:creationId xmlns:a16="http://schemas.microsoft.com/office/drawing/2014/main" id="{BC620AD4-D77C-184B-A67E-EE61E44EE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117725"/>
            <a:ext cx="7739063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7">
            <a:extLst>
              <a:ext uri="{FF2B5EF4-FFF2-40B4-BE49-F238E27FC236}">
                <a16:creationId xmlns:a16="http://schemas.microsoft.com/office/drawing/2014/main" id="{1732FF6C-444D-5A4E-AF45-0BB159E25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891088"/>
            <a:ext cx="7772400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4" name="Line 7">
            <a:extLst>
              <a:ext uri="{FF2B5EF4-FFF2-40B4-BE49-F238E27FC236}">
                <a16:creationId xmlns:a16="http://schemas.microsoft.com/office/drawing/2014/main" id="{42B526D4-11A0-D140-B1E3-3C9B2C4AC821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241458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135" name="Line 8">
            <a:extLst>
              <a:ext uri="{FF2B5EF4-FFF2-40B4-BE49-F238E27FC236}">
                <a16:creationId xmlns:a16="http://schemas.microsoft.com/office/drawing/2014/main" id="{3AEB185D-CD72-B24D-A2E0-6E3D398B18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6800" y="504348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48136" name="Picture 10">
            <a:extLst>
              <a:ext uri="{FF2B5EF4-FFF2-40B4-BE49-F238E27FC236}">
                <a16:creationId xmlns:a16="http://schemas.microsoft.com/office/drawing/2014/main" id="{0CB3B7F2-EBA3-2941-B60E-631F8B408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267200"/>
            <a:ext cx="9906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>
            <a:extLst>
              <a:ext uri="{FF2B5EF4-FFF2-40B4-BE49-F238E27FC236}">
                <a16:creationId xmlns:a16="http://schemas.microsoft.com/office/drawing/2014/main" id="{5DAE362F-213E-5348-8BE4-FAB4CEED29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b="1"/>
              <a:t>6.3.2 </a:t>
            </a:r>
            <a:r>
              <a:rPr lang="zh-CN" altLang="en-US" sz="2800" b="1"/>
              <a:t>中规模计数器的级联</a:t>
            </a:r>
          </a:p>
        </p:txBody>
      </p:sp>
      <p:sp>
        <p:nvSpPr>
          <p:cNvPr id="49154" name="Rectangle 3">
            <a:extLst>
              <a:ext uri="{FF2B5EF4-FFF2-40B4-BE49-F238E27FC236}">
                <a16:creationId xmlns:a16="http://schemas.microsoft.com/office/drawing/2014/main" id="{4B238018-DE8B-7E4F-B038-A0E8DFD3AE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295400"/>
            <a:ext cx="7772400" cy="685800"/>
          </a:xfrm>
        </p:spPr>
        <p:txBody>
          <a:bodyPr/>
          <a:lstStyle/>
          <a:p>
            <a:pPr eaLnBrk="1" hangingPunct="1"/>
            <a:r>
              <a:rPr lang="zh-CN" altLang="en-US" sz="2800" b="1">
                <a:ea typeface="隶书" panose="02010509060101010101" pitchFamily="49" charset="-122"/>
              </a:rPr>
              <a:t>同步级联</a:t>
            </a:r>
          </a:p>
        </p:txBody>
      </p:sp>
      <p:sp>
        <p:nvSpPr>
          <p:cNvPr id="49155" name="Text Box 7">
            <a:extLst>
              <a:ext uri="{FF2B5EF4-FFF2-40B4-BE49-F238E27FC236}">
                <a16:creationId xmlns:a16="http://schemas.microsoft.com/office/drawing/2014/main" id="{0C570B33-575C-2C48-9026-795B5E113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5900" y="1857375"/>
            <a:ext cx="3800475" cy="12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>
                <a:solidFill>
                  <a:srgbClr val="008000"/>
                </a:solidFill>
              </a:rPr>
              <a:t>外加时钟同步输入， 但用前级计数器的进</a:t>
            </a:r>
            <a:r>
              <a:rPr lang="en-US" altLang="zh-CN" sz="2200" b="1">
                <a:solidFill>
                  <a:srgbClr val="008000"/>
                </a:solidFill>
              </a:rPr>
              <a:t>/</a:t>
            </a:r>
            <a:r>
              <a:rPr lang="zh-CN" altLang="en-US" sz="2200" b="1">
                <a:solidFill>
                  <a:srgbClr val="008000"/>
                </a:solidFill>
              </a:rPr>
              <a:t>借位输出控制后一级计数器的计数。</a:t>
            </a:r>
          </a:p>
        </p:txBody>
      </p:sp>
      <p:pic>
        <p:nvPicPr>
          <p:cNvPr id="49156" name="Picture 9">
            <a:extLst>
              <a:ext uri="{FF2B5EF4-FFF2-40B4-BE49-F238E27FC236}">
                <a16:creationId xmlns:a16="http://schemas.microsoft.com/office/drawing/2014/main" id="{B85EE042-3FEB-4448-BDBD-1DBD3B6FA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90488"/>
            <a:ext cx="3671888" cy="353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157" name="Object 8">
            <a:extLst>
              <a:ext uri="{FF2B5EF4-FFF2-40B4-BE49-F238E27FC236}">
                <a16:creationId xmlns:a16="http://schemas.microsoft.com/office/drawing/2014/main" id="{7547F753-CBCB-D64A-8DE3-023932C069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2688" y="3667125"/>
          <a:ext cx="7808912" cy="268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1" name="Visio" r:id="rId4" imgW="7505700" imgH="2578100" progId="Visio.Drawing.11">
                  <p:embed/>
                </p:oleObj>
              </mc:Choice>
              <mc:Fallback>
                <p:oleObj name="Visio" r:id="rId4" imgW="7505700" imgH="2578100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3667125"/>
                        <a:ext cx="7808912" cy="268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8" name="Text Box 9">
            <a:extLst>
              <a:ext uri="{FF2B5EF4-FFF2-40B4-BE49-F238E27FC236}">
                <a16:creationId xmlns:a16="http://schemas.microsoft.com/office/drawing/2014/main" id="{F66EA869-35DE-6A4A-B6C4-9347A3B99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389688"/>
            <a:ext cx="5151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3</a:t>
            </a:r>
            <a:r>
              <a:rPr lang="zh-CN" altLang="en-US" sz="2000" b="1"/>
              <a:t>片</a:t>
            </a:r>
            <a:r>
              <a:rPr lang="en-US" altLang="zh-CN" sz="2000" b="1"/>
              <a:t>74LS169</a:t>
            </a:r>
            <a:r>
              <a:rPr lang="zh-CN" altLang="en-US" sz="2000" b="1"/>
              <a:t>构成的周期为</a:t>
            </a:r>
            <a:r>
              <a:rPr lang="en-US" altLang="zh-CN" sz="2000" b="1"/>
              <a:t>4096</a:t>
            </a:r>
            <a:r>
              <a:rPr lang="zh-CN" altLang="en-US" sz="2000" b="1"/>
              <a:t>的同步计数器 </a:t>
            </a: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49159" name="Line 8">
            <a:extLst>
              <a:ext uri="{FF2B5EF4-FFF2-40B4-BE49-F238E27FC236}">
                <a16:creationId xmlns:a16="http://schemas.microsoft.com/office/drawing/2014/main" id="{6AE4DBFF-57B2-3E43-BC9E-C028BC0F95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95375" y="59817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>
            <a:extLst>
              <a:ext uri="{FF2B5EF4-FFF2-40B4-BE49-F238E27FC236}">
                <a16:creationId xmlns:a16="http://schemas.microsoft.com/office/drawing/2014/main" id="{6B4EA3F0-4F21-D741-9DA8-FB0BEF15CD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6.3.2 </a:t>
            </a:r>
            <a:r>
              <a:rPr lang="zh-CN" altLang="en-US" sz="3200" b="1"/>
              <a:t>中规模计数器的级联</a:t>
            </a:r>
          </a:p>
        </p:txBody>
      </p:sp>
      <p:sp>
        <p:nvSpPr>
          <p:cNvPr id="50178" name="Text Box 4">
            <a:extLst>
              <a:ext uri="{FF2B5EF4-FFF2-40B4-BE49-F238E27FC236}">
                <a16:creationId xmlns:a16="http://schemas.microsoft.com/office/drawing/2014/main" id="{103D2650-32FB-6248-8AB6-461E959EB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436688"/>
            <a:ext cx="69342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/>
              <a:t>例</a:t>
            </a:r>
            <a:r>
              <a:rPr lang="en-US" altLang="zh-CN" sz="2200" b="1"/>
              <a:t>: </a:t>
            </a:r>
            <a:r>
              <a:rPr lang="zh-CN" altLang="en-US" sz="2200" b="1"/>
              <a:t>用两片</a:t>
            </a:r>
            <a:r>
              <a:rPr lang="en-US" altLang="zh-CN" sz="2200" b="1"/>
              <a:t>74LS169</a:t>
            </a:r>
            <a:r>
              <a:rPr lang="zh-CN" altLang="en-US" sz="2200" b="1"/>
              <a:t>计数器，构成模值为</a:t>
            </a:r>
            <a:r>
              <a:rPr lang="en-US" altLang="zh-CN" sz="2200" b="1"/>
              <a:t>101</a:t>
            </a:r>
            <a:r>
              <a:rPr lang="zh-CN" altLang="en-US" sz="2200" b="1"/>
              <a:t>的计数器。 </a:t>
            </a:r>
          </a:p>
        </p:txBody>
      </p:sp>
      <p:sp>
        <p:nvSpPr>
          <p:cNvPr id="50180" name="Text Box 5">
            <a:extLst>
              <a:ext uri="{FF2B5EF4-FFF2-40B4-BE49-F238E27FC236}">
                <a16:creationId xmlns:a16="http://schemas.microsoft.com/office/drawing/2014/main" id="{39E54D2B-F5C3-1C4E-AA0C-C4962B999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905000"/>
            <a:ext cx="7646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000" b="1"/>
              <a:t>解：模值</a:t>
            </a:r>
            <a:r>
              <a:rPr lang="en-US" altLang="zh-CN" sz="2000" b="1"/>
              <a:t>101</a:t>
            </a:r>
            <a:r>
              <a:rPr lang="zh-CN" altLang="en-US" sz="2000" b="1"/>
              <a:t>不能被分解，只能采用先级联</a:t>
            </a:r>
            <a:r>
              <a:rPr lang="en-US" altLang="zh-CN" sz="2000" b="1"/>
              <a:t>, </a:t>
            </a:r>
            <a:r>
              <a:rPr lang="zh-CN" altLang="en-US" sz="2000" b="1"/>
              <a:t>后复位或预置的方法。</a:t>
            </a:r>
          </a:p>
        </p:txBody>
      </p:sp>
      <p:sp>
        <p:nvSpPr>
          <p:cNvPr id="50181" name="Text Box 6">
            <a:extLst>
              <a:ext uri="{FF2B5EF4-FFF2-40B4-BE49-F238E27FC236}">
                <a16:creationId xmlns:a16="http://schemas.microsoft.com/office/drawing/2014/main" id="{D6402E40-563B-2442-9C83-7026B4D84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6725" y="2286000"/>
            <a:ext cx="6797675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000" b="1"/>
              <a:t>(1) </a:t>
            </a:r>
            <a:r>
              <a:rPr lang="zh-CN" altLang="en-US" sz="2000" b="1"/>
              <a:t>将两片</a:t>
            </a:r>
            <a:r>
              <a:rPr lang="en-US" altLang="zh-CN" sz="2000" b="1"/>
              <a:t>74LS169</a:t>
            </a:r>
            <a:r>
              <a:rPr lang="zh-CN" altLang="en-US" sz="2000" b="1"/>
              <a:t>级联，构成模值等于</a:t>
            </a:r>
            <a:r>
              <a:rPr lang="en-US" altLang="zh-CN" sz="2000" b="1"/>
              <a:t>256</a:t>
            </a:r>
            <a:r>
              <a:rPr lang="zh-CN" altLang="en-US" sz="2000" b="1"/>
              <a:t>的计数器。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000" b="1"/>
              <a:t>(2) </a:t>
            </a:r>
            <a:r>
              <a:rPr lang="zh-CN" altLang="en-US" sz="2000" b="1"/>
              <a:t>计算预置值：同步预置，预置值＝</a:t>
            </a:r>
            <a:r>
              <a:rPr lang="en-US" altLang="zh-CN" sz="2000" b="1"/>
              <a:t>256</a:t>
            </a:r>
            <a:r>
              <a:rPr lang="zh-CN" altLang="en-US" sz="2000" b="1"/>
              <a:t>－</a:t>
            </a:r>
            <a:r>
              <a:rPr lang="en-US" altLang="zh-CN" sz="2000" b="1"/>
              <a:t>101</a:t>
            </a:r>
            <a:r>
              <a:rPr lang="zh-CN" altLang="en-US" sz="2000" b="1"/>
              <a:t>＝</a:t>
            </a:r>
            <a:r>
              <a:rPr lang="en-US" altLang="zh-CN" sz="2000" b="1"/>
              <a:t>155</a:t>
            </a:r>
            <a:r>
              <a:rPr lang="zh-CN" altLang="en-US" sz="2000" b="1"/>
              <a:t>。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000" b="1"/>
              <a:t>     预置值</a:t>
            </a:r>
            <a:r>
              <a:rPr lang="en-US" altLang="zh-CN" sz="2000" b="1"/>
              <a:t>10011011</a:t>
            </a:r>
            <a:endParaRPr lang="zh-CN" altLang="en-US" sz="2000" b="1"/>
          </a:p>
        </p:txBody>
      </p:sp>
      <p:pic>
        <p:nvPicPr>
          <p:cNvPr id="50182" name="Picture 11">
            <a:extLst>
              <a:ext uri="{FF2B5EF4-FFF2-40B4-BE49-F238E27FC236}">
                <a16:creationId xmlns:a16="http://schemas.microsoft.com/office/drawing/2014/main" id="{8DC3F0FC-5AB8-AA49-8761-04F015EAB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582988"/>
            <a:ext cx="6038850" cy="312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6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0" grpId="0" autoUpdateAnimBg="0"/>
      <p:bldP spid="50181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>
            <a:extLst>
              <a:ext uri="{FF2B5EF4-FFF2-40B4-BE49-F238E27FC236}">
                <a16:creationId xmlns:a16="http://schemas.microsoft.com/office/drawing/2014/main" id="{20E20622-8CD7-F647-977D-5682EC7247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6.3.2 </a:t>
            </a:r>
            <a:r>
              <a:rPr lang="zh-CN" altLang="en-US" sz="3200" b="1"/>
              <a:t>中规模计数器的级联</a:t>
            </a:r>
          </a:p>
        </p:txBody>
      </p:sp>
      <p:sp>
        <p:nvSpPr>
          <p:cNvPr id="51202" name="Text Box 4">
            <a:extLst>
              <a:ext uri="{FF2B5EF4-FFF2-40B4-BE49-F238E27FC236}">
                <a16:creationId xmlns:a16="http://schemas.microsoft.com/office/drawing/2014/main" id="{CA1C4257-A5BE-9040-8CA9-D5194801F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436688"/>
            <a:ext cx="75787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/>
              <a:t>例</a:t>
            </a:r>
            <a:r>
              <a:rPr lang="en-US" altLang="zh-CN" sz="2200" b="1"/>
              <a:t>:</a:t>
            </a:r>
            <a:r>
              <a:rPr lang="zh-CN" altLang="en-US" sz="2200" b="1">
                <a:latin typeface="宋体" panose="02010600030101010101" pitchFamily="2" charset="-122"/>
              </a:rPr>
              <a:t>用两片同步十进制计数器</a:t>
            </a:r>
            <a:r>
              <a:rPr lang="en-US" altLang="zh-CN" sz="2200" b="1"/>
              <a:t>74160</a:t>
            </a:r>
            <a:r>
              <a:rPr lang="zh-CN" altLang="en-US" sz="2200" b="1">
                <a:latin typeface="宋体" panose="02010600030101010101" pitchFamily="2" charset="-122"/>
              </a:rPr>
              <a:t>接成二十九进制计数器</a:t>
            </a:r>
            <a:r>
              <a:rPr lang="zh-CN" altLang="en-US" sz="2200" b="1"/>
              <a:t> 。 </a:t>
            </a:r>
          </a:p>
        </p:txBody>
      </p:sp>
      <p:sp>
        <p:nvSpPr>
          <p:cNvPr id="16389" name="Text Box 5">
            <a:extLst>
              <a:ext uri="{FF2B5EF4-FFF2-40B4-BE49-F238E27FC236}">
                <a16:creationId xmlns:a16="http://schemas.microsoft.com/office/drawing/2014/main" id="{E3978381-5144-6346-A926-6AF255363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905000"/>
            <a:ext cx="7483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000" b="1"/>
              <a:t>解：</a:t>
            </a:r>
            <a:r>
              <a:rPr lang="zh-CN" altLang="en-US" sz="2000" b="1">
                <a:latin typeface="宋体" panose="02010600030101010101" pitchFamily="2" charset="-122"/>
              </a:rPr>
              <a:t>因为</a:t>
            </a:r>
            <a:r>
              <a:rPr lang="en-US" altLang="zh-CN" sz="2000" b="1"/>
              <a:t>M</a:t>
            </a:r>
            <a:r>
              <a:rPr lang="zh-CN" altLang="en-US" sz="2000" b="1">
                <a:latin typeface="宋体" panose="02010600030101010101" pitchFamily="2" charset="-122"/>
              </a:rPr>
              <a:t>＝</a:t>
            </a:r>
            <a:r>
              <a:rPr lang="en-US" altLang="zh-CN" sz="2000" b="1"/>
              <a:t>29</a:t>
            </a:r>
            <a:r>
              <a:rPr lang="zh-CN" altLang="en-US" sz="2000" b="1">
                <a:latin typeface="宋体" panose="02010600030101010101" pitchFamily="2" charset="-122"/>
              </a:rPr>
              <a:t>是素数，可用整体复位法或预置法构成计数器。</a:t>
            </a:r>
            <a:r>
              <a:rPr lang="zh-CN" altLang="en-US" sz="2000" b="1"/>
              <a:t> </a:t>
            </a: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2DF87D06-B17A-4B45-A4C5-EDF56C945FD1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286000"/>
            <a:ext cx="8347075" cy="4572000"/>
            <a:chOff x="384" y="1440"/>
            <a:chExt cx="5258" cy="2880"/>
          </a:xfrm>
        </p:grpSpPr>
        <p:sp>
          <p:nvSpPr>
            <p:cNvPr id="51205" name="Text Box 6">
              <a:extLst>
                <a:ext uri="{FF2B5EF4-FFF2-40B4-BE49-F238E27FC236}">
                  <a16:creationId xmlns:a16="http://schemas.microsoft.com/office/drawing/2014/main" id="{1DC48622-A7FA-604D-9A79-1BB6D0FB2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4" y="1440"/>
              <a:ext cx="4548" cy="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Tx/>
                <a:buSzTx/>
                <a:buFontTx/>
                <a:buNone/>
              </a:pPr>
              <a:r>
                <a:rPr lang="en-US" altLang="zh-CN" sz="2000" b="1"/>
                <a:t>(1) </a:t>
              </a:r>
              <a:r>
                <a:rPr lang="zh-CN" altLang="en-US" sz="2000" b="1"/>
                <a:t>将两片</a:t>
              </a:r>
              <a:r>
                <a:rPr lang="en-US" altLang="zh-CN" sz="2000" b="1"/>
                <a:t>74160</a:t>
              </a:r>
              <a:r>
                <a:rPr lang="zh-CN" altLang="en-US" sz="2000" b="1"/>
                <a:t>以</a:t>
              </a:r>
              <a:r>
                <a:rPr lang="zh-CN" altLang="en-US" sz="2000" b="1">
                  <a:latin typeface="宋体" panose="02010600030101010101" pitchFamily="2" charset="-122"/>
                </a:rPr>
                <a:t>同步方式连接成</a:t>
              </a:r>
              <a:r>
                <a:rPr lang="en-US" altLang="zh-CN" sz="2000" b="1">
                  <a:latin typeface="宋体" panose="02010600030101010101" pitchFamily="2" charset="-122"/>
                </a:rPr>
                <a:t>100</a:t>
              </a:r>
              <a:r>
                <a:rPr lang="zh-CN" altLang="en-US" sz="2000" b="1">
                  <a:latin typeface="宋体" panose="02010600030101010101" pitchFamily="2" charset="-122"/>
                </a:rPr>
                <a:t>进制计数器</a:t>
              </a:r>
              <a:r>
                <a:rPr lang="zh-CN" altLang="en-US" sz="2000" b="1"/>
                <a:t> 。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Tx/>
                <a:buSzTx/>
                <a:buFontTx/>
                <a:buNone/>
              </a:pPr>
              <a:r>
                <a:rPr lang="en-US" altLang="zh-CN" sz="2000" b="1"/>
                <a:t>(2) </a:t>
              </a:r>
              <a:r>
                <a:rPr lang="zh-CN" altLang="en-US" sz="2000" b="1">
                  <a:latin typeface="宋体" panose="02010600030101010101" pitchFamily="2" charset="-122"/>
                </a:rPr>
                <a:t>从全</a:t>
              </a:r>
              <a:r>
                <a:rPr lang="en-US" altLang="zh-CN" sz="2000" b="1"/>
                <a:t>0</a:t>
              </a:r>
              <a:r>
                <a:rPr lang="zh-CN" altLang="en-US" sz="2000" b="1">
                  <a:latin typeface="宋体" panose="02010600030101010101" pitchFamily="2" charset="-122"/>
                </a:rPr>
                <a:t>状态开始计数，计数循环为0</a:t>
              </a:r>
              <a:r>
                <a:rPr lang="zh-CN" altLang="en-US" sz="2000" b="1">
                  <a:latin typeface="宋体" panose="02010600030101010101" pitchFamily="2" charset="-122"/>
                  <a:sym typeface="Symbol" pitchFamily="2" charset="2"/>
                </a:rPr>
                <a:t></a:t>
              </a:r>
              <a:r>
                <a:rPr lang="zh-CN" altLang="en-US" sz="2000" b="1">
                  <a:latin typeface="宋体" panose="02010600030101010101" pitchFamily="2" charset="-122"/>
                </a:rPr>
                <a:t>28，进入状态</a:t>
              </a:r>
              <a:r>
                <a:rPr lang="en-US" altLang="zh-CN" sz="2000" b="1"/>
                <a:t>29</a:t>
              </a:r>
              <a:r>
                <a:rPr lang="zh-CN" altLang="en-US" sz="2000" b="1">
                  <a:latin typeface="宋体" panose="02010600030101010101" pitchFamily="2" charset="-122"/>
                </a:rPr>
                <a:t>时，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ct val="2000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latin typeface="宋体" panose="02010600030101010101" pitchFamily="2" charset="-122"/>
                </a:rPr>
                <a:t>   经门</a:t>
              </a:r>
              <a:r>
                <a:rPr lang="en-US" altLang="zh-CN" sz="2000" b="1"/>
                <a:t>G</a:t>
              </a:r>
              <a:r>
                <a:rPr lang="en-US" altLang="zh-CN" sz="2000" b="1" baseline="-30000"/>
                <a:t>1</a:t>
              </a:r>
              <a:r>
                <a:rPr lang="zh-CN" altLang="en-US" sz="2000" b="1">
                  <a:latin typeface="宋体" panose="02010600030101010101" pitchFamily="2" charset="-122"/>
                </a:rPr>
                <a:t>译码产生低电平信号立刻将两片</a:t>
              </a:r>
              <a:r>
                <a:rPr lang="en-US" altLang="zh-CN" sz="2000" b="1"/>
                <a:t>74160</a:t>
              </a:r>
              <a:r>
                <a:rPr lang="zh-CN" altLang="en-US" sz="2000" b="1">
                  <a:latin typeface="宋体" panose="02010600030101010101" pitchFamily="2" charset="-122"/>
                </a:rPr>
                <a:t>同时置零。</a:t>
              </a:r>
              <a:r>
                <a:rPr lang="zh-CN" altLang="en-US" sz="2000" b="1"/>
                <a:t> </a:t>
              </a:r>
            </a:p>
          </p:txBody>
        </p:sp>
        <p:graphicFrame>
          <p:nvGraphicFramePr>
            <p:cNvPr id="51206" name="Object 7">
              <a:extLst>
                <a:ext uri="{FF2B5EF4-FFF2-40B4-BE49-F238E27FC236}">
                  <a16:creationId xmlns:a16="http://schemas.microsoft.com/office/drawing/2014/main" id="{8223D2FC-72DD-5F4C-A5EC-5A08B1141E9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6" y="2376"/>
            <a:ext cx="4176" cy="19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09" name="Visio" r:id="rId3" imgW="47840900" imgH="22250400" progId="Visio.Drawing.11">
                    <p:embed/>
                  </p:oleObj>
                </mc:Choice>
                <mc:Fallback>
                  <p:oleObj name="Visio" r:id="rId3" imgW="47840900" imgH="22250400" progId="Visio.Drawing.11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2376"/>
                          <a:ext cx="4176" cy="19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07" name="Text Box 7">
              <a:extLst>
                <a:ext uri="{FF2B5EF4-FFF2-40B4-BE49-F238E27FC236}">
                  <a16:creationId xmlns:a16="http://schemas.microsoft.com/office/drawing/2014/main" id="{5847C96E-AFDA-384F-A891-1B4B140F9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3600"/>
              <a:ext cx="13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/>
                <a:t>74160为异步复位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5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id="{770F63B7-22CC-B141-A465-EFC65AC9B6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sz="3200" b="1"/>
          </a:p>
        </p:txBody>
      </p:sp>
      <p:sp>
        <p:nvSpPr>
          <p:cNvPr id="52226" name="Text Box 4">
            <a:extLst>
              <a:ext uri="{FF2B5EF4-FFF2-40B4-BE49-F238E27FC236}">
                <a16:creationId xmlns:a16="http://schemas.microsoft.com/office/drawing/2014/main" id="{FF5E680C-9360-074D-91AF-1374EBBD6E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7475" y="6354763"/>
            <a:ext cx="21685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74160</a:t>
            </a:r>
            <a:r>
              <a:rPr lang="zh-CN" altLang="en-US" sz="2000" b="1"/>
              <a:t>的工作时序</a:t>
            </a:r>
            <a:r>
              <a:rPr lang="zh-CN" altLang="en-US" sz="2200" b="1"/>
              <a:t> </a:t>
            </a:r>
          </a:p>
        </p:txBody>
      </p:sp>
      <p:pic>
        <p:nvPicPr>
          <p:cNvPr id="52227" name="Picture 7">
            <a:extLst>
              <a:ext uri="{FF2B5EF4-FFF2-40B4-BE49-F238E27FC236}">
                <a16:creationId xmlns:a16="http://schemas.microsoft.com/office/drawing/2014/main" id="{EB772E97-E0B0-8B42-9190-65F02971D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42875"/>
            <a:ext cx="7615237" cy="613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2228" name="直接连接符 6">
            <a:extLst>
              <a:ext uri="{FF2B5EF4-FFF2-40B4-BE49-F238E27FC236}">
                <a16:creationId xmlns:a16="http://schemas.microsoft.com/office/drawing/2014/main" id="{EFA3FE1A-E11A-8849-8B12-5759545FDF8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3230562" y="4418013"/>
            <a:ext cx="2786063" cy="1588"/>
          </a:xfrm>
          <a:prstGeom prst="line">
            <a:avLst/>
          </a:prstGeom>
          <a:noFill/>
          <a:ln w="9525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29" name="直接连接符 7">
            <a:extLst>
              <a:ext uri="{FF2B5EF4-FFF2-40B4-BE49-F238E27FC236}">
                <a16:creationId xmlns:a16="http://schemas.microsoft.com/office/drawing/2014/main" id="{0009F983-8343-6841-9183-6D2E27889FE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3662362" y="4456113"/>
            <a:ext cx="2786063" cy="1588"/>
          </a:xfrm>
          <a:prstGeom prst="line">
            <a:avLst/>
          </a:prstGeom>
          <a:noFill/>
          <a:ln w="9525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>
            <a:extLst>
              <a:ext uri="{FF2B5EF4-FFF2-40B4-BE49-F238E27FC236}">
                <a16:creationId xmlns:a16="http://schemas.microsoft.com/office/drawing/2014/main" id="{BDF364CD-9E36-AC46-BF49-A5EFC7FDB2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solidFill>
                  <a:schemeClr val="tx1"/>
                </a:solidFill>
              </a:rPr>
              <a:t>6.3.3 </a:t>
            </a:r>
            <a:r>
              <a:rPr lang="zh-CN" altLang="en-US" sz="3600" b="1">
                <a:solidFill>
                  <a:schemeClr val="tx1"/>
                </a:solidFill>
              </a:rPr>
              <a:t>计数器用于逻辑设计</a:t>
            </a:r>
            <a:r>
              <a:rPr lang="zh-CN" altLang="en-US"/>
              <a:t> </a:t>
            </a:r>
          </a:p>
        </p:txBody>
      </p:sp>
      <p:sp>
        <p:nvSpPr>
          <p:cNvPr id="53250" name="Rectangle 3">
            <a:extLst>
              <a:ext uri="{FF2B5EF4-FFF2-40B4-BE49-F238E27FC236}">
                <a16:creationId xmlns:a16="http://schemas.microsoft.com/office/drawing/2014/main" id="{E5EF9508-FF07-0041-93C5-6DA40F1408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199312" cy="129540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zh-CN" altLang="en-US" b="1">
                <a:ea typeface="隶书" panose="02010509060101010101" pitchFamily="49" charset="-122"/>
              </a:rPr>
              <a:t>序列信号发生器</a:t>
            </a:r>
          </a:p>
          <a:p>
            <a:pPr eaLnBrk="1" hangingPunct="1">
              <a:spcAft>
                <a:spcPts val="600"/>
              </a:spcAft>
            </a:pPr>
            <a:r>
              <a:rPr lang="zh-CN" altLang="en-US" b="1">
                <a:ea typeface="隶书" panose="02010509060101010101" pitchFamily="49" charset="-122"/>
              </a:rPr>
              <a:t>脉冲分配器</a:t>
            </a:r>
          </a:p>
        </p:txBody>
      </p:sp>
      <p:sp>
        <p:nvSpPr>
          <p:cNvPr id="53251" name="Text Box 4">
            <a:extLst>
              <a:ext uri="{FF2B5EF4-FFF2-40B4-BE49-F238E27FC236}">
                <a16:creationId xmlns:a16="http://schemas.microsoft.com/office/drawing/2014/main" id="{0A2E7574-F063-BD4D-9C49-B359741AF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700338"/>
            <a:ext cx="731520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ts val="1388"/>
              </a:spcAft>
              <a:buClrTx/>
              <a:buSzTx/>
              <a:buFontTx/>
              <a:buNone/>
            </a:pPr>
            <a:r>
              <a:rPr lang="en-US" altLang="zh-CN" sz="2200" b="1">
                <a:latin typeface="Tahoma" panose="020B0604030504040204" pitchFamily="34" charset="0"/>
              </a:rPr>
              <a:t>       </a:t>
            </a:r>
            <a:r>
              <a:rPr lang="zh-CN" altLang="en-US" sz="2200" b="1">
                <a:solidFill>
                  <a:schemeClr val="hlink"/>
                </a:solidFill>
                <a:ea typeface="楷体_GB2312" pitchFamily="49" charset="-122"/>
              </a:rPr>
              <a:t>脉冲分配器</a:t>
            </a:r>
            <a:r>
              <a:rPr lang="zh-CN" altLang="en-US" sz="2200" b="1">
                <a:ea typeface="楷体_GB2312" pitchFamily="49" charset="-122"/>
              </a:rPr>
              <a:t>是将时钟脉冲经一定分频后，分配到各路输出的逻辑部件，在某一时刻仅有一路输出有效脉冲。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ts val="1388"/>
              </a:spcAft>
              <a:buClrTx/>
              <a:buSzTx/>
              <a:buFontTx/>
              <a:buNone/>
            </a:pPr>
            <a:r>
              <a:rPr lang="zh-CN" altLang="en-US" sz="2200" b="1">
                <a:ea typeface="楷体_GB2312" pitchFamily="49" charset="-122"/>
              </a:rPr>
              <a:t>        脉冲分配器由计数器和译码器组成。计数器的模决定产生几路输出脉冲，输出脉冲由译码器的输出产生。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ts val="1388"/>
              </a:spcAft>
              <a:buClrTx/>
              <a:buSzTx/>
              <a:buFontTx/>
              <a:buNone/>
            </a:pPr>
            <a:r>
              <a:rPr lang="zh-CN" altLang="en-US" sz="2200" b="1">
                <a:ea typeface="楷体_GB2312" pitchFamily="49" charset="-122"/>
              </a:rPr>
              <a:t>        脉冲分配器常用于控制系统，用各路输出脉冲依次控制不同部件的动作。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>
            <a:extLst>
              <a:ext uri="{FF2B5EF4-FFF2-40B4-BE49-F238E27FC236}">
                <a16:creationId xmlns:a16="http://schemas.microsoft.com/office/drawing/2014/main" id="{6FB27F92-DF63-BE45-8130-7AB6E06715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b="1"/>
              <a:t>脉冲分配器</a:t>
            </a:r>
          </a:p>
        </p:txBody>
      </p:sp>
      <p:grpSp>
        <p:nvGrpSpPr>
          <p:cNvPr id="54274" name="Group 4">
            <a:extLst>
              <a:ext uri="{FF2B5EF4-FFF2-40B4-BE49-F238E27FC236}">
                <a16:creationId xmlns:a16="http://schemas.microsoft.com/office/drawing/2014/main" id="{CB673481-C9E0-5543-8B85-FD79909292AD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1624013"/>
            <a:ext cx="5715000" cy="1828800"/>
            <a:chOff x="604" y="1956"/>
            <a:chExt cx="4244" cy="1500"/>
          </a:xfrm>
        </p:grpSpPr>
        <p:pic>
          <p:nvPicPr>
            <p:cNvPr id="54282" name="Picture 5">
              <a:extLst>
                <a:ext uri="{FF2B5EF4-FFF2-40B4-BE49-F238E27FC236}">
                  <a16:creationId xmlns:a16="http://schemas.microsoft.com/office/drawing/2014/main" id="{1B47BF6B-D98B-B34A-9CD3-C09A54B03F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1956"/>
              <a:ext cx="2544" cy="1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283" name="Rectangle 6">
              <a:extLst>
                <a:ext uri="{FF2B5EF4-FFF2-40B4-BE49-F238E27FC236}">
                  <a16:creationId xmlns:a16="http://schemas.microsoft.com/office/drawing/2014/main" id="{A0B105C8-B1CF-774C-A0A9-74CA1A2CA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956"/>
              <a:ext cx="812" cy="1500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Tahoma" panose="020B0604030504040204" pitchFamily="34" charset="0"/>
                </a:rPr>
                <a:t>脉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Tahoma" panose="020B0604030504040204" pitchFamily="34" charset="0"/>
                </a:rPr>
                <a:t>冲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Tahoma" panose="020B0604030504040204" pitchFamily="34" charset="0"/>
                </a:rPr>
                <a:t>分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Tahoma" panose="020B0604030504040204" pitchFamily="34" charset="0"/>
                </a:rPr>
                <a:t>配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Tahoma" panose="020B0604030504040204" pitchFamily="34" charset="0"/>
                </a:rPr>
                <a:t>器</a:t>
              </a:r>
            </a:p>
          </p:txBody>
        </p:sp>
        <p:sp>
          <p:nvSpPr>
            <p:cNvPr id="54284" name="Line 7">
              <a:extLst>
                <a:ext uri="{FF2B5EF4-FFF2-40B4-BE49-F238E27FC236}">
                  <a16:creationId xmlns:a16="http://schemas.microsoft.com/office/drawing/2014/main" id="{24971765-81EE-6D44-83D0-1F00ED330D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4" y="2686"/>
              <a:ext cx="1124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285" name="Text Box 8">
              <a:extLst>
                <a:ext uri="{FF2B5EF4-FFF2-40B4-BE49-F238E27FC236}">
                  <a16:creationId xmlns:a16="http://schemas.microsoft.com/office/drawing/2014/main" id="{6BD52FEE-779F-4E48-9A93-3A56A18D66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6" y="2388"/>
              <a:ext cx="891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Tahoma" panose="020B0604030504040204" pitchFamily="34" charset="0"/>
                </a:rPr>
                <a:t>时钟信号</a:t>
              </a:r>
            </a:p>
          </p:txBody>
        </p:sp>
      </p:grpSp>
      <p:sp>
        <p:nvSpPr>
          <p:cNvPr id="54275" name="Rectangle 9">
            <a:extLst>
              <a:ext uri="{FF2B5EF4-FFF2-40B4-BE49-F238E27FC236}">
                <a16:creationId xmlns:a16="http://schemas.microsoft.com/office/drawing/2014/main" id="{B0254423-6903-E349-B107-C2DF504F5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562475"/>
            <a:ext cx="1143000" cy="1219200"/>
          </a:xfrm>
          <a:prstGeom prst="rect">
            <a:avLst/>
          </a:prstGeom>
          <a:solidFill>
            <a:srgbClr val="CCFF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/>
              <a:t>计数器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74LS169</a:t>
            </a:r>
          </a:p>
        </p:txBody>
      </p:sp>
      <p:sp>
        <p:nvSpPr>
          <p:cNvPr id="54276" name="Rectangle 10">
            <a:extLst>
              <a:ext uri="{FF2B5EF4-FFF2-40B4-BE49-F238E27FC236}">
                <a16:creationId xmlns:a16="http://schemas.microsoft.com/office/drawing/2014/main" id="{CFDF7AA5-421F-E14F-A690-CDB74529C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257675"/>
            <a:ext cx="990600" cy="1981200"/>
          </a:xfrm>
          <a:prstGeom prst="rect">
            <a:avLst/>
          </a:prstGeom>
          <a:solidFill>
            <a:srgbClr val="CC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Tahoma" panose="020B0604030504040204" pitchFamily="34" charset="0"/>
              </a:rPr>
              <a:t>译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Tahoma" panose="020B0604030504040204" pitchFamily="34" charset="0"/>
              </a:rPr>
              <a:t>码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Tahoma" panose="020B0604030504040204" pitchFamily="34" charset="0"/>
              </a:rPr>
              <a:t>器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74LS138</a:t>
            </a:r>
          </a:p>
        </p:txBody>
      </p:sp>
      <p:sp>
        <p:nvSpPr>
          <p:cNvPr id="54277" name="AutoShape 11">
            <a:extLst>
              <a:ext uri="{FF2B5EF4-FFF2-40B4-BE49-F238E27FC236}">
                <a16:creationId xmlns:a16="http://schemas.microsoft.com/office/drawing/2014/main" id="{B0768C8B-BFE1-5B41-8FBC-767237FE6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638675"/>
            <a:ext cx="914400" cy="533400"/>
          </a:xfrm>
          <a:prstGeom prst="rightArrow">
            <a:avLst>
              <a:gd name="adj1" fmla="val 50000"/>
              <a:gd name="adj2" fmla="val 428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ahoma" panose="020B0604030504040204" pitchFamily="34" charset="0"/>
              </a:rPr>
              <a:t>地址</a:t>
            </a:r>
          </a:p>
        </p:txBody>
      </p:sp>
      <p:sp>
        <p:nvSpPr>
          <p:cNvPr id="54278" name="Line 12">
            <a:extLst>
              <a:ext uri="{FF2B5EF4-FFF2-40B4-BE49-F238E27FC236}">
                <a16:creationId xmlns:a16="http://schemas.microsoft.com/office/drawing/2014/main" id="{C753E79A-9DD2-9349-902D-7D2A5861B0F1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4486275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79" name="Line 13">
            <a:extLst>
              <a:ext uri="{FF2B5EF4-FFF2-40B4-BE49-F238E27FC236}">
                <a16:creationId xmlns:a16="http://schemas.microsoft.com/office/drawing/2014/main" id="{38F056E7-542E-A448-85DF-F04DF587EC7D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4791075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80" name="Line 14">
            <a:extLst>
              <a:ext uri="{FF2B5EF4-FFF2-40B4-BE49-F238E27FC236}">
                <a16:creationId xmlns:a16="http://schemas.microsoft.com/office/drawing/2014/main" id="{072A8C48-9930-6949-817C-3196514504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6010275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81" name="Text Box 15">
            <a:extLst>
              <a:ext uri="{FF2B5EF4-FFF2-40B4-BE49-F238E27FC236}">
                <a16:creationId xmlns:a16="http://schemas.microsoft.com/office/drawing/2014/main" id="{89EB0A4F-5544-B240-B96C-D6C2A69B4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1488" y="5126038"/>
            <a:ext cx="549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/>
              <a:t>…</a:t>
            </a:r>
            <a:endParaRPr lang="en-US" altLang="zh-CN" sz="2400" b="1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9C800EA5-C1F0-1745-9F9E-E42DBC9153A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6.1 </a:t>
            </a:r>
            <a:r>
              <a:rPr lang="zh-CN" altLang="en-US" sz="3600" b="1"/>
              <a:t>中规模异步计数器</a:t>
            </a:r>
            <a:r>
              <a:rPr lang="zh-CN" altLang="en-US"/>
              <a:t> </a:t>
            </a: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BAF23B4E-B201-0447-93C4-6B7C37E7C8C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82688" y="1371600"/>
            <a:ext cx="6132512" cy="15240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20000"/>
              </a:spcAft>
            </a:pPr>
            <a:r>
              <a:rPr lang="zh-CN" altLang="en-US" sz="2800" b="1">
                <a:ea typeface="隶书" panose="02010509060101010101" pitchFamily="49" charset="-122"/>
              </a:rPr>
              <a:t>中规模异步计数器 </a:t>
            </a:r>
            <a:r>
              <a:rPr lang="en-US" altLang="zh-CN" sz="2800" b="1">
                <a:ea typeface="隶书" panose="02010509060101010101" pitchFamily="49" charset="-122"/>
              </a:rPr>
              <a:t>74LS90</a:t>
            </a:r>
          </a:p>
          <a:p>
            <a:pPr lvl="1" eaLnBrk="1" hangingPunct="1">
              <a:lnSpc>
                <a:spcPct val="115000"/>
              </a:lnSpc>
              <a:spcBef>
                <a:spcPct val="0"/>
              </a:spcBef>
              <a:spcAft>
                <a:spcPct val="20000"/>
              </a:spcAft>
            </a:pPr>
            <a:r>
              <a:rPr lang="zh-CN" altLang="en-US" sz="2400" b="1"/>
              <a:t>由模</a:t>
            </a:r>
            <a:r>
              <a:rPr lang="en-US" altLang="zh-CN" sz="2400" b="1"/>
              <a:t>2</a:t>
            </a:r>
            <a:r>
              <a:rPr lang="zh-CN" altLang="en-US" sz="2400" b="1"/>
              <a:t>和模</a:t>
            </a:r>
            <a:r>
              <a:rPr lang="en-US" altLang="zh-CN" sz="2400" b="1"/>
              <a:t>5</a:t>
            </a:r>
            <a:r>
              <a:rPr lang="zh-CN" altLang="en-US" sz="2400" b="1"/>
              <a:t>计数器组成</a:t>
            </a:r>
          </a:p>
          <a:p>
            <a:pPr lvl="1" eaLnBrk="1" hangingPunct="1">
              <a:lnSpc>
                <a:spcPct val="115000"/>
              </a:lnSpc>
              <a:spcBef>
                <a:spcPct val="0"/>
              </a:spcBef>
              <a:spcAft>
                <a:spcPct val="20000"/>
              </a:spcAft>
            </a:pPr>
            <a:r>
              <a:rPr lang="zh-CN" altLang="en-US" sz="2400" b="1"/>
              <a:t>有异步置</a:t>
            </a:r>
            <a:r>
              <a:rPr lang="en-US" altLang="zh-CN" sz="2400" b="1"/>
              <a:t>0</a:t>
            </a:r>
            <a:r>
              <a:rPr lang="zh-CN" altLang="en-US" sz="2400" b="1"/>
              <a:t>和置</a:t>
            </a:r>
            <a:r>
              <a:rPr lang="en-US" altLang="zh-CN" sz="2400" b="1"/>
              <a:t>9</a:t>
            </a:r>
            <a:r>
              <a:rPr lang="zh-CN" altLang="en-US" sz="2400" b="1"/>
              <a:t>端</a:t>
            </a:r>
          </a:p>
        </p:txBody>
      </p:sp>
      <p:grpSp>
        <p:nvGrpSpPr>
          <p:cNvPr id="2" name="Group 12">
            <a:extLst>
              <a:ext uri="{FF2B5EF4-FFF2-40B4-BE49-F238E27FC236}">
                <a16:creationId xmlns:a16="http://schemas.microsoft.com/office/drawing/2014/main" id="{41AEA6E6-C29B-DA42-B079-AFEBE767D7F1}"/>
              </a:ext>
            </a:extLst>
          </p:cNvPr>
          <p:cNvGrpSpPr>
            <a:grpSpLocks/>
          </p:cNvGrpSpPr>
          <p:nvPr/>
        </p:nvGrpSpPr>
        <p:grpSpPr bwMode="auto">
          <a:xfrm>
            <a:off x="6102350" y="152400"/>
            <a:ext cx="2965450" cy="2684463"/>
            <a:chOff x="4032" y="96"/>
            <a:chExt cx="1628" cy="1587"/>
          </a:xfrm>
        </p:grpSpPr>
        <p:pic>
          <p:nvPicPr>
            <p:cNvPr id="18437" name="Picture 5">
              <a:extLst>
                <a:ext uri="{FF2B5EF4-FFF2-40B4-BE49-F238E27FC236}">
                  <a16:creationId xmlns:a16="http://schemas.microsoft.com/office/drawing/2014/main" id="{59256FD2-2024-7742-8A27-44AA8F6976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96"/>
              <a:ext cx="1628" cy="1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38" name="Text Box 11">
              <a:extLst>
                <a:ext uri="{FF2B5EF4-FFF2-40B4-BE49-F238E27FC236}">
                  <a16:creationId xmlns:a16="http://schemas.microsoft.com/office/drawing/2014/main" id="{51C44548-3B8E-1647-919F-09EABF7A5B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1413"/>
              <a:ext cx="1004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b="1"/>
                <a:t>  74LS90</a:t>
              </a:r>
              <a:r>
                <a:rPr lang="zh-CN" altLang="en-US" sz="1400" b="1"/>
                <a:t>的逻辑符号</a:t>
              </a:r>
              <a:r>
                <a:rPr lang="zh-CN" altLang="en-US" sz="2400">
                  <a:latin typeface="Tahoma" panose="020B0604030504040204" pitchFamily="34" charset="0"/>
                </a:rPr>
                <a:t> </a:t>
              </a:r>
            </a:p>
          </p:txBody>
        </p:sp>
      </p:grpSp>
      <p:graphicFrame>
        <p:nvGraphicFramePr>
          <p:cNvPr id="18436" name="Object 7">
            <a:extLst>
              <a:ext uri="{FF2B5EF4-FFF2-40B4-BE49-F238E27FC236}">
                <a16:creationId xmlns:a16="http://schemas.microsoft.com/office/drawing/2014/main" id="{B3BD60F2-6112-F740-A612-14A761FB5B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0700" y="3105150"/>
          <a:ext cx="7086600" cy="344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0" name="Visio" r:id="rId4" imgW="38633400" imgH="18034000" progId="Visio.Drawing.11">
                  <p:embed/>
                </p:oleObj>
              </mc:Choice>
              <mc:Fallback>
                <p:oleObj name="Visio" r:id="rId4" imgW="38633400" imgH="18034000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0700" y="3105150"/>
                        <a:ext cx="7086600" cy="344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>
            <a:extLst>
              <a:ext uri="{FF2B5EF4-FFF2-40B4-BE49-F238E27FC236}">
                <a16:creationId xmlns:a16="http://schemas.microsoft.com/office/drawing/2014/main" id="{FD6B2D71-D17A-B74D-B076-DDA2C7553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6.3.3 </a:t>
            </a:r>
            <a:r>
              <a:rPr lang="zh-CN" altLang="en-US" sz="3200" b="1"/>
              <a:t>计数器用于逻辑设计</a:t>
            </a:r>
          </a:p>
        </p:txBody>
      </p:sp>
      <p:sp>
        <p:nvSpPr>
          <p:cNvPr id="55298" name="Text Box 3">
            <a:extLst>
              <a:ext uri="{FF2B5EF4-FFF2-40B4-BE49-F238E27FC236}">
                <a16:creationId xmlns:a16="http://schemas.microsoft.com/office/drawing/2014/main" id="{71F81F68-3DD4-F94A-AF12-C83E4A753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1371600"/>
            <a:ext cx="7840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/>
              <a:t>例</a:t>
            </a:r>
            <a:r>
              <a:rPr lang="en-US" altLang="zh-CN" sz="2000" b="1"/>
              <a:t>:   (1) </a:t>
            </a:r>
            <a:r>
              <a:rPr lang="zh-CN" altLang="en-US" sz="2000" b="1"/>
              <a:t>分别用</a:t>
            </a:r>
            <a:r>
              <a:rPr lang="en-US" altLang="zh-CN" sz="2000" b="1"/>
              <a:t>74LS169</a:t>
            </a:r>
            <a:r>
              <a:rPr lang="en-US" altLang="zh-CN" sz="1400" b="1"/>
              <a:t>(</a:t>
            </a:r>
            <a:r>
              <a:rPr lang="zh-CN" altLang="en-US" sz="1400" b="1"/>
              <a:t>同步预置)</a:t>
            </a:r>
            <a:r>
              <a:rPr lang="zh-CN" altLang="en-US" sz="2000" b="1"/>
              <a:t>, 74</a:t>
            </a:r>
            <a:r>
              <a:rPr lang="en-US" altLang="zh-CN" sz="2000" b="1"/>
              <a:t>LS192 </a:t>
            </a:r>
            <a:r>
              <a:rPr lang="en-US" altLang="zh-CN" sz="1400" b="1"/>
              <a:t>(</a:t>
            </a:r>
            <a:r>
              <a:rPr lang="zh-CN" altLang="en-US" sz="1400" b="1"/>
              <a:t>异步复位)</a:t>
            </a:r>
            <a:r>
              <a:rPr lang="zh-CN" altLang="en-US" sz="2000" b="1"/>
              <a:t>构成八进制计数器</a:t>
            </a:r>
            <a:r>
              <a:rPr lang="en-US" altLang="zh-CN" sz="2000" b="1"/>
              <a:t>.</a:t>
            </a:r>
          </a:p>
        </p:txBody>
      </p:sp>
      <p:sp>
        <p:nvSpPr>
          <p:cNvPr id="55299" name="Text Box 4">
            <a:extLst>
              <a:ext uri="{FF2B5EF4-FFF2-40B4-BE49-F238E27FC236}">
                <a16:creationId xmlns:a16="http://schemas.microsoft.com/office/drawing/2014/main" id="{0643482A-A7EE-E949-90F6-D0C2AF6FD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905000"/>
            <a:ext cx="7239000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/>
              <a:t>(2) </a:t>
            </a:r>
            <a:r>
              <a:rPr lang="zh-CN" altLang="en-US" sz="2000" b="1"/>
              <a:t>分别用上述两种中规模计数器和译码器</a:t>
            </a:r>
            <a:r>
              <a:rPr lang="en-US" altLang="zh-CN" sz="2000" b="1"/>
              <a:t>74LS138</a:t>
            </a:r>
            <a:r>
              <a:rPr lang="zh-CN" altLang="en-US" sz="2000" b="1"/>
              <a:t>设计一个八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/>
              <a:t>      路脉冲分配器</a:t>
            </a:r>
            <a:r>
              <a:rPr lang="en-US" altLang="zh-CN" sz="2000" b="1"/>
              <a:t>.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/>
              <a:t>(3) </a:t>
            </a:r>
            <a:r>
              <a:rPr lang="zh-CN" altLang="en-US" sz="2000" b="1"/>
              <a:t>分别用上述两种中规模计数器和八选一数据选择器</a:t>
            </a:r>
            <a:r>
              <a:rPr lang="en-US" altLang="zh-CN" sz="2000" b="1"/>
              <a:t>74LS151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/>
              <a:t>      </a:t>
            </a:r>
            <a:r>
              <a:rPr lang="zh-CN" altLang="en-US" sz="2000" b="1"/>
              <a:t>设计电路产生序列</a:t>
            </a:r>
            <a:r>
              <a:rPr lang="en-US" altLang="zh-CN" sz="2000" b="1"/>
              <a:t>11101000…</a:t>
            </a:r>
          </a:p>
        </p:txBody>
      </p:sp>
      <p:graphicFrame>
        <p:nvGraphicFramePr>
          <p:cNvPr id="55300" name="Object 5">
            <a:extLst>
              <a:ext uri="{FF2B5EF4-FFF2-40B4-BE49-F238E27FC236}">
                <a16:creationId xmlns:a16="http://schemas.microsoft.com/office/drawing/2014/main" id="{D750AD0C-234B-CC4C-A411-E1EF8B84C9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2200" y="3810000"/>
          <a:ext cx="2590800" cy="252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4" r:id="rId3" imgW="2590800" imgH="2527300" progId="Visio.Drawing.11">
                  <p:embed/>
                </p:oleObj>
              </mc:Choice>
              <mc:Fallback>
                <p:oleObj r:id="rId3" imgW="2590800" imgH="252730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810000"/>
                        <a:ext cx="2590800" cy="2524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1" name="Object 6">
            <a:extLst>
              <a:ext uri="{FF2B5EF4-FFF2-40B4-BE49-F238E27FC236}">
                <a16:creationId xmlns:a16="http://schemas.microsoft.com/office/drawing/2014/main" id="{006DF3D7-B004-1244-9C0F-C4CD89271F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3581400"/>
          <a:ext cx="3505200" cy="290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5" r:id="rId5" imgW="3937000" imgH="3263900" progId="Visio.Drawing.11">
                  <p:embed/>
                </p:oleObj>
              </mc:Choice>
              <mc:Fallback>
                <p:oleObj r:id="rId5" imgW="3937000" imgH="3263900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581400"/>
                        <a:ext cx="3505200" cy="290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>
            <a:extLst>
              <a:ext uri="{FF2B5EF4-FFF2-40B4-BE49-F238E27FC236}">
                <a16:creationId xmlns:a16="http://schemas.microsoft.com/office/drawing/2014/main" id="{7234D2D5-745C-504E-B9A3-945752D44B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6.3.3 </a:t>
            </a:r>
            <a:r>
              <a:rPr lang="zh-CN" altLang="en-US" sz="3200" b="1"/>
              <a:t>计数器用于逻辑设计</a:t>
            </a:r>
          </a:p>
        </p:txBody>
      </p:sp>
      <p:pic>
        <p:nvPicPr>
          <p:cNvPr id="56322" name="Picture 3">
            <a:extLst>
              <a:ext uri="{FF2B5EF4-FFF2-40B4-BE49-F238E27FC236}">
                <a16:creationId xmlns:a16="http://schemas.microsoft.com/office/drawing/2014/main" id="{2FA3AE2C-96C4-9547-96F3-BA3EEFBE6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5410200" cy="461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Text Box 4">
            <a:extLst>
              <a:ext uri="{FF2B5EF4-FFF2-40B4-BE49-F238E27FC236}">
                <a16:creationId xmlns:a16="http://schemas.microsoft.com/office/drawing/2014/main" id="{77A1E03E-061C-904F-9B67-CA32B0C25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525" y="1371600"/>
            <a:ext cx="763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/>
              <a:t>例</a:t>
            </a:r>
            <a:r>
              <a:rPr lang="en-US" altLang="zh-CN" sz="2000" b="1"/>
              <a:t>:   (1) </a:t>
            </a:r>
            <a:r>
              <a:rPr lang="zh-CN" altLang="en-US" sz="2000" b="1"/>
              <a:t>分别用</a:t>
            </a:r>
            <a:r>
              <a:rPr lang="en-US" altLang="zh-CN" sz="2000" b="1"/>
              <a:t>74LS169, 74LS192 </a:t>
            </a:r>
            <a:r>
              <a:rPr lang="zh-CN" altLang="en-US" sz="2000" b="1"/>
              <a:t>构成八进制计数器</a:t>
            </a:r>
            <a:r>
              <a:rPr lang="en-US" altLang="zh-CN" sz="2000" b="1"/>
              <a:t>.</a:t>
            </a:r>
          </a:p>
        </p:txBody>
      </p:sp>
      <p:sp>
        <p:nvSpPr>
          <p:cNvPr id="56324" name="Text Box 6">
            <a:extLst>
              <a:ext uri="{FF2B5EF4-FFF2-40B4-BE49-F238E27FC236}">
                <a16:creationId xmlns:a16="http://schemas.microsoft.com/office/drawing/2014/main" id="{C182B5D0-CC94-5B45-81B7-C3F953675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3775" y="2433638"/>
            <a:ext cx="2994025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lang="en-US" altLang="zh-CN" sz="2000" b="1"/>
              <a:t>74LS169</a:t>
            </a:r>
            <a:r>
              <a:rPr lang="zh-CN" altLang="en-US" sz="2000" b="1"/>
              <a:t>特点：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lang="zh-CN" altLang="en-US" sz="2000" b="1"/>
              <a:t>    加减控制可逆计数器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lang="zh-CN" altLang="en-US" sz="2000" b="1"/>
              <a:t>    同步预置，低电平有效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lang="zh-CN" altLang="en-US" sz="2000" b="1"/>
              <a:t>    由预置实现清零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lang="zh-CN" altLang="en-US" sz="2000" b="1"/>
              <a:t>    具有进位</a:t>
            </a:r>
            <a:r>
              <a:rPr lang="en-US" altLang="zh-CN" sz="2000" b="1"/>
              <a:t>/</a:t>
            </a:r>
            <a:r>
              <a:rPr lang="zh-CN" altLang="en-US" sz="2000" b="1"/>
              <a:t>借位输出端</a:t>
            </a:r>
          </a:p>
        </p:txBody>
      </p:sp>
      <p:graphicFrame>
        <p:nvGraphicFramePr>
          <p:cNvPr id="56325" name="Object 6">
            <a:extLst>
              <a:ext uri="{FF2B5EF4-FFF2-40B4-BE49-F238E27FC236}">
                <a16:creationId xmlns:a16="http://schemas.microsoft.com/office/drawing/2014/main" id="{65C4B1E5-2848-FC41-84C3-CDB9F9E46D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8" y="4884738"/>
          <a:ext cx="223837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7" name="Visio" r:id="rId4" imgW="1524000" imgH="2819400" progId="Visio.Drawing.11">
                  <p:embed/>
                </p:oleObj>
              </mc:Choice>
              <mc:Fallback>
                <p:oleObj name="Visio" r:id="rId4" imgW="1524000" imgH="2819400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884738"/>
                        <a:ext cx="223837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68015506-0E7C-A64D-854B-F5A9AD615F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6.3.3 </a:t>
            </a:r>
            <a:r>
              <a:rPr lang="zh-CN" altLang="en-US" sz="3200" b="1"/>
              <a:t>计数器用于逻辑设计</a:t>
            </a:r>
          </a:p>
        </p:txBody>
      </p:sp>
      <p:sp>
        <p:nvSpPr>
          <p:cNvPr id="57346" name="Text Box 5">
            <a:extLst>
              <a:ext uri="{FF2B5EF4-FFF2-40B4-BE49-F238E27FC236}">
                <a16:creationId xmlns:a16="http://schemas.microsoft.com/office/drawing/2014/main" id="{CD046A7C-4884-314F-89E1-14C755F19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3450" y="2281238"/>
            <a:ext cx="2994025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lang="en-US" altLang="zh-CN" sz="2000" b="1"/>
              <a:t>74LS192</a:t>
            </a:r>
            <a:r>
              <a:rPr lang="zh-CN" altLang="en-US" sz="2000" b="1"/>
              <a:t>特点：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lang="zh-CN" altLang="en-US" sz="2000" b="1"/>
              <a:t>     双时钟可逆计数器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lang="zh-CN" altLang="en-US" sz="2000" b="1"/>
              <a:t>    异步预置，低电平有效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lang="zh-CN" altLang="en-US" sz="2000" b="1"/>
              <a:t>    异步清除，高电平有效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lang="zh-CN" altLang="en-US" sz="2000" b="1"/>
              <a:t>    具有进位、借位输出端</a:t>
            </a:r>
          </a:p>
        </p:txBody>
      </p:sp>
      <p:sp>
        <p:nvSpPr>
          <p:cNvPr id="57347" name="Text Box 6">
            <a:extLst>
              <a:ext uri="{FF2B5EF4-FFF2-40B4-BE49-F238E27FC236}">
                <a16:creationId xmlns:a16="http://schemas.microsoft.com/office/drawing/2014/main" id="{57B015FF-2802-DE47-AE99-26161AA0E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525" y="1371600"/>
            <a:ext cx="763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/>
              <a:t>例</a:t>
            </a:r>
            <a:r>
              <a:rPr lang="en-US" altLang="zh-CN" sz="2000" b="1"/>
              <a:t>:   (1) </a:t>
            </a:r>
            <a:r>
              <a:rPr lang="zh-CN" altLang="en-US" sz="2000" b="1"/>
              <a:t>分别用</a:t>
            </a:r>
            <a:r>
              <a:rPr lang="en-US" altLang="zh-CN" sz="2000" b="1"/>
              <a:t>74LS169, 74LS192 </a:t>
            </a:r>
            <a:r>
              <a:rPr lang="zh-CN" altLang="en-US" sz="2000" b="1"/>
              <a:t>构成八进制计数器</a:t>
            </a:r>
            <a:r>
              <a:rPr lang="en-US" altLang="zh-CN" sz="2000" b="1"/>
              <a:t>.</a:t>
            </a:r>
          </a:p>
        </p:txBody>
      </p:sp>
      <p:graphicFrame>
        <p:nvGraphicFramePr>
          <p:cNvPr id="57348" name="Object 7">
            <a:extLst>
              <a:ext uri="{FF2B5EF4-FFF2-40B4-BE49-F238E27FC236}">
                <a16:creationId xmlns:a16="http://schemas.microsoft.com/office/drawing/2014/main" id="{8F44AF37-F408-714C-8221-16B50EB4BE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2590800"/>
          <a:ext cx="39624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3" r:id="rId3" imgW="2590800" imgH="2527300" progId="Visio.Drawing.11">
                  <p:embed/>
                </p:oleObj>
              </mc:Choice>
              <mc:Fallback>
                <p:oleObj r:id="rId3" imgW="2590800" imgH="2527300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590800"/>
                        <a:ext cx="3962400" cy="386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7349" name="Picture 6">
            <a:extLst>
              <a:ext uri="{FF2B5EF4-FFF2-40B4-BE49-F238E27FC236}">
                <a16:creationId xmlns:a16="http://schemas.microsoft.com/office/drawing/2014/main" id="{DD98DB88-AF2B-D249-AFB3-32F74D07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800600"/>
            <a:ext cx="16764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350" name="Object 7">
            <a:extLst>
              <a:ext uri="{FF2B5EF4-FFF2-40B4-BE49-F238E27FC236}">
                <a16:creationId xmlns:a16="http://schemas.microsoft.com/office/drawing/2014/main" id="{41F2740A-F9EB-114A-90B3-F4F7C0CA0E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4813" y="3349625"/>
          <a:ext cx="223837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4" name="Visio" r:id="rId6" imgW="1524000" imgH="2819400" progId="Visio.Drawing.11">
                  <p:embed/>
                </p:oleObj>
              </mc:Choice>
              <mc:Fallback>
                <p:oleObj name="Visio" r:id="rId6" imgW="1524000" imgH="2819400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813" y="3349625"/>
                        <a:ext cx="223837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3">
            <a:extLst>
              <a:ext uri="{FF2B5EF4-FFF2-40B4-BE49-F238E27FC236}">
                <a16:creationId xmlns:a16="http://schemas.microsoft.com/office/drawing/2014/main" id="{E62FA3C6-D08C-F346-BEFE-43642D985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7400"/>
            <a:ext cx="8153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0" name="Rectangle 2">
            <a:extLst>
              <a:ext uri="{FF2B5EF4-FFF2-40B4-BE49-F238E27FC236}">
                <a16:creationId xmlns:a16="http://schemas.microsoft.com/office/drawing/2014/main" id="{92F1D2E4-B450-7D4C-8582-554C15D16F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6.3.3 </a:t>
            </a:r>
            <a:r>
              <a:rPr lang="zh-CN" altLang="en-US" sz="3200" b="1"/>
              <a:t>计数器用于逻辑设计</a:t>
            </a:r>
          </a:p>
        </p:txBody>
      </p:sp>
      <p:sp>
        <p:nvSpPr>
          <p:cNvPr id="58371" name="Text Box 4">
            <a:extLst>
              <a:ext uri="{FF2B5EF4-FFF2-40B4-BE49-F238E27FC236}">
                <a16:creationId xmlns:a16="http://schemas.microsoft.com/office/drawing/2014/main" id="{E93C9B36-39F9-D645-8206-730A51C5A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371600"/>
            <a:ext cx="7467600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/>
              <a:t>(2) </a:t>
            </a:r>
            <a:r>
              <a:rPr lang="zh-CN" altLang="en-US" sz="2000" b="1"/>
              <a:t>分别用上述两种中规模计数器和译码器</a:t>
            </a:r>
            <a:r>
              <a:rPr lang="en-US" altLang="zh-CN" sz="2000" b="1"/>
              <a:t>74LS138</a:t>
            </a:r>
            <a:r>
              <a:rPr lang="zh-CN" altLang="en-US" sz="2000" b="1"/>
              <a:t>设计一个八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/>
              <a:t>      路脉冲分配器</a:t>
            </a:r>
            <a:r>
              <a:rPr lang="en-US" altLang="zh-CN" sz="2000" b="1"/>
              <a:t>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156" name="Picture 4">
            <a:extLst>
              <a:ext uri="{FF2B5EF4-FFF2-40B4-BE49-F238E27FC236}">
                <a16:creationId xmlns:a16="http://schemas.microsoft.com/office/drawing/2014/main" id="{3FF908C1-80CA-0E46-8F60-8EAE306AF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33600"/>
            <a:ext cx="5334000" cy="455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4" name="Rectangle 2">
            <a:extLst>
              <a:ext uri="{FF2B5EF4-FFF2-40B4-BE49-F238E27FC236}">
                <a16:creationId xmlns:a16="http://schemas.microsoft.com/office/drawing/2014/main" id="{5688CD93-D3A6-8E41-94B3-7DB5DC9D2D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6.3.3 </a:t>
            </a:r>
            <a:r>
              <a:rPr lang="zh-CN" altLang="en-US" sz="3200" b="1"/>
              <a:t>计数器用于逻辑设计</a:t>
            </a:r>
          </a:p>
        </p:txBody>
      </p:sp>
      <p:sp>
        <p:nvSpPr>
          <p:cNvPr id="59395" name="Text Box 3">
            <a:extLst>
              <a:ext uri="{FF2B5EF4-FFF2-40B4-BE49-F238E27FC236}">
                <a16:creationId xmlns:a16="http://schemas.microsoft.com/office/drawing/2014/main" id="{5F5345DE-09D5-9C48-B4A8-96B9D71BB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371600"/>
            <a:ext cx="7391400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/>
              <a:t>(3) </a:t>
            </a:r>
            <a:r>
              <a:rPr lang="zh-CN" altLang="en-US" sz="2000" b="1"/>
              <a:t>分别用上述两种中规模计数器和八选一数据选择器</a:t>
            </a:r>
            <a:r>
              <a:rPr lang="en-US" altLang="zh-CN" sz="2000" b="1"/>
              <a:t>74LS151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000" b="1"/>
              <a:t>      </a:t>
            </a:r>
            <a:r>
              <a:rPr lang="zh-CN" altLang="en-US" sz="2000" b="1"/>
              <a:t>设计电路产生序列</a:t>
            </a:r>
            <a:r>
              <a:rPr lang="en-US" altLang="zh-CN" sz="2000" b="1"/>
              <a:t>11101000…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>
            <a:extLst>
              <a:ext uri="{FF2B5EF4-FFF2-40B4-BE49-F238E27FC236}">
                <a16:creationId xmlns:a16="http://schemas.microsoft.com/office/drawing/2014/main" id="{760187DE-D3A8-784B-A1E1-74724627AF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solidFill>
                  <a:schemeClr val="tx1"/>
                </a:solidFill>
                <a:latin typeface="隶书" panose="02010509060101010101" pitchFamily="49" charset="-122"/>
              </a:rPr>
              <a:t>计数器应用－</a:t>
            </a:r>
            <a:r>
              <a:rPr lang="zh-CN" altLang="en-US" sz="3600">
                <a:solidFill>
                  <a:schemeClr val="tx1"/>
                </a:solidFill>
                <a:latin typeface="隶书" panose="02010509060101010101" pitchFamily="49" charset="-122"/>
              </a:rPr>
              <a:t>数字电子钟</a:t>
            </a:r>
          </a:p>
        </p:txBody>
      </p:sp>
      <p:pic>
        <p:nvPicPr>
          <p:cNvPr id="60418" name="Picture 4">
            <a:extLst>
              <a:ext uri="{FF2B5EF4-FFF2-40B4-BE49-F238E27FC236}">
                <a16:creationId xmlns:a16="http://schemas.microsoft.com/office/drawing/2014/main" id="{9201F34B-04D3-D543-B816-A7B5CC75E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8" y="1535113"/>
            <a:ext cx="5834062" cy="517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Text Box 5">
            <a:extLst>
              <a:ext uri="{FF2B5EF4-FFF2-40B4-BE49-F238E27FC236}">
                <a16:creationId xmlns:a16="http://schemas.microsoft.com/office/drawing/2014/main" id="{528CE31A-0E3F-9940-8477-35CB27E35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752600"/>
            <a:ext cx="2438400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b="1"/>
              <a:t>      </a:t>
            </a:r>
            <a:r>
              <a:rPr lang="zh-CN" altLang="en-US" sz="2400" b="1"/>
              <a:t>数字电子钟是一种直接用数字显示时间的计时装置。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400" b="1"/>
              <a:t>        一般由</a:t>
            </a:r>
            <a:r>
              <a:rPr lang="zh-CN" altLang="en-US" sz="2400" b="1">
                <a:solidFill>
                  <a:srgbClr val="FF6600"/>
                </a:solidFill>
              </a:rPr>
              <a:t>晶体振荡器</a:t>
            </a:r>
            <a:r>
              <a:rPr lang="zh-CN" altLang="en-US" sz="2400" b="1"/>
              <a:t>、</a:t>
            </a:r>
            <a:r>
              <a:rPr lang="zh-CN" altLang="en-US" sz="2400" b="1">
                <a:solidFill>
                  <a:srgbClr val="FF6600"/>
                </a:solidFill>
              </a:rPr>
              <a:t>分频器</a:t>
            </a:r>
            <a:r>
              <a:rPr lang="zh-CN" altLang="en-US" sz="2400" b="1"/>
              <a:t>、</a:t>
            </a:r>
            <a:r>
              <a:rPr lang="zh-CN" altLang="en-US" sz="2400" b="1">
                <a:solidFill>
                  <a:srgbClr val="FF6600"/>
                </a:solidFill>
              </a:rPr>
              <a:t>计数器</a:t>
            </a:r>
            <a:r>
              <a:rPr lang="zh-CN" altLang="en-US" sz="2400" b="1"/>
              <a:t>、</a:t>
            </a:r>
            <a:r>
              <a:rPr lang="zh-CN" altLang="en-US" sz="2400" b="1">
                <a:solidFill>
                  <a:srgbClr val="FF6600"/>
                </a:solidFill>
              </a:rPr>
              <a:t>译码器</a:t>
            </a:r>
            <a:r>
              <a:rPr lang="zh-CN" altLang="en-US" sz="2400" b="1"/>
              <a:t>、</a:t>
            </a:r>
            <a:r>
              <a:rPr lang="zh-CN" altLang="en-US" sz="2400" b="1">
                <a:solidFill>
                  <a:srgbClr val="FF6600"/>
                </a:solidFill>
              </a:rPr>
              <a:t>显示器</a:t>
            </a:r>
            <a:r>
              <a:rPr lang="zh-CN" altLang="en-US" sz="2400" b="1"/>
              <a:t>、</a:t>
            </a:r>
            <a:r>
              <a:rPr lang="zh-CN" altLang="en-US" sz="2400" b="1">
                <a:solidFill>
                  <a:srgbClr val="FF6600"/>
                </a:solidFill>
              </a:rPr>
              <a:t>校时电路</a:t>
            </a:r>
            <a:r>
              <a:rPr lang="zh-CN" altLang="en-US" sz="2400" b="1"/>
              <a:t>和</a:t>
            </a:r>
            <a:r>
              <a:rPr lang="zh-CN" altLang="en-US" sz="2400" b="1">
                <a:solidFill>
                  <a:srgbClr val="FF6600"/>
                </a:solidFill>
              </a:rPr>
              <a:t>电源</a:t>
            </a:r>
            <a:r>
              <a:rPr lang="zh-CN" altLang="en-US" sz="2400" b="1"/>
              <a:t>等部分组成。</a:t>
            </a:r>
          </a:p>
        </p:txBody>
      </p:sp>
      <p:pic>
        <p:nvPicPr>
          <p:cNvPr id="60420" name="Picture 1028">
            <a:extLst>
              <a:ext uri="{FF2B5EF4-FFF2-40B4-BE49-F238E27FC236}">
                <a16:creationId xmlns:a16="http://schemas.microsoft.com/office/drawing/2014/main" id="{9368DE61-632C-9C48-A93C-1B313A81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101600"/>
            <a:ext cx="23876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5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5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56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556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685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>
            <a:extLst>
              <a:ext uri="{FF2B5EF4-FFF2-40B4-BE49-F238E27FC236}">
                <a16:creationId xmlns:a16="http://schemas.microsoft.com/office/drawing/2014/main" id="{5C02FCE3-A3B5-7542-AC16-DA282A39B8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/>
              <a:t>数字辉光时钟</a:t>
            </a:r>
          </a:p>
        </p:txBody>
      </p:sp>
      <p:pic>
        <p:nvPicPr>
          <p:cNvPr id="61442" name="Picture 4" descr="D:\P20180426_IMG_3454ss.jpg">
            <a:extLst>
              <a:ext uri="{FF2B5EF4-FFF2-40B4-BE49-F238E27FC236}">
                <a16:creationId xmlns:a16="http://schemas.microsoft.com/office/drawing/2014/main" id="{380C14F4-AA1E-9F4A-9D00-6E2BC6544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577975"/>
            <a:ext cx="8699500" cy="509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>
            <a:extLst>
              <a:ext uri="{FF2B5EF4-FFF2-40B4-BE49-F238E27FC236}">
                <a16:creationId xmlns:a16="http://schemas.microsoft.com/office/drawing/2014/main" id="{01498585-B4F2-B54C-9180-FF585E3B90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/>
              <a:t>数字辉光时钟</a:t>
            </a:r>
          </a:p>
        </p:txBody>
      </p:sp>
      <p:pic>
        <p:nvPicPr>
          <p:cNvPr id="62466" name="Picture 4" descr="D:\20170502121539s.jpg">
            <a:extLst>
              <a:ext uri="{FF2B5EF4-FFF2-40B4-BE49-F238E27FC236}">
                <a16:creationId xmlns:a16="http://schemas.microsoft.com/office/drawing/2014/main" id="{35941501-03FC-8C4A-91CD-49F011D83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1495425"/>
            <a:ext cx="7659687" cy="510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>
            <a:extLst>
              <a:ext uri="{FF2B5EF4-FFF2-40B4-BE49-F238E27FC236}">
                <a16:creationId xmlns:a16="http://schemas.microsoft.com/office/drawing/2014/main" id="{6EA14D34-836E-1945-A93D-EFF068D4D6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/>
              <a:t>数字辉光时钟</a:t>
            </a:r>
          </a:p>
        </p:txBody>
      </p:sp>
      <p:pic>
        <p:nvPicPr>
          <p:cNvPr id="63490" name="Picture 4" descr="D:\20170502121546.jpg">
            <a:extLst>
              <a:ext uri="{FF2B5EF4-FFF2-40B4-BE49-F238E27FC236}">
                <a16:creationId xmlns:a16="http://schemas.microsoft.com/office/drawing/2014/main" id="{A9C3FF53-1488-B04A-A035-7EFD04026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1533525"/>
            <a:ext cx="8615362" cy="500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>
            <a:extLst>
              <a:ext uri="{FF2B5EF4-FFF2-40B4-BE49-F238E27FC236}">
                <a16:creationId xmlns:a16="http://schemas.microsoft.com/office/drawing/2014/main" id="{BAED3D2D-DD90-3B47-B87D-BA216036FE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/>
              <a:t>数字辉光时钟</a:t>
            </a:r>
          </a:p>
        </p:txBody>
      </p:sp>
      <p:pic>
        <p:nvPicPr>
          <p:cNvPr id="64514" name="Picture 5" descr="D:\Sunws2017\0modian\PIMG_4241sss.jpg">
            <a:extLst>
              <a:ext uri="{FF2B5EF4-FFF2-40B4-BE49-F238E27FC236}">
                <a16:creationId xmlns:a16="http://schemas.microsoft.com/office/drawing/2014/main" id="{8746FB16-716A-E24B-ADF7-1286F806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97038"/>
            <a:ext cx="8610600" cy="505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4C9039A7-DDFC-1A42-ADEF-495DA14BD2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6.1 </a:t>
            </a:r>
            <a:r>
              <a:rPr lang="zh-CN" altLang="en-US" sz="3600" b="1"/>
              <a:t>中规模异步计数器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42B5B198-EA76-A04B-B566-A12192EC18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1905000"/>
          </a:xfrm>
        </p:spPr>
        <p:txBody>
          <a:bodyPr/>
          <a:lstStyle/>
          <a:p>
            <a:pPr eaLnBrk="1" hangingPunct="1"/>
            <a:r>
              <a:rPr lang="en-US" altLang="zh-CN" b="1">
                <a:ea typeface="隶书" panose="02010509060101010101" pitchFamily="49" charset="-122"/>
              </a:rPr>
              <a:t>74LS90 </a:t>
            </a:r>
            <a:r>
              <a:rPr lang="zh-CN" altLang="en-US" b="1">
                <a:ea typeface="隶书" panose="02010509060101010101" pitchFamily="49" charset="-122"/>
              </a:rPr>
              <a:t>由模</a:t>
            </a:r>
            <a:r>
              <a:rPr lang="en-US" altLang="zh-CN" b="1">
                <a:ea typeface="隶书" panose="02010509060101010101" pitchFamily="49" charset="-122"/>
              </a:rPr>
              <a:t>2</a:t>
            </a:r>
            <a:r>
              <a:rPr lang="zh-CN" altLang="en-US" b="1">
                <a:ea typeface="隶书" panose="02010509060101010101" pitchFamily="49" charset="-122"/>
              </a:rPr>
              <a:t>和模</a:t>
            </a:r>
            <a:r>
              <a:rPr lang="en-US" altLang="zh-CN" b="1">
                <a:ea typeface="隶书" panose="02010509060101010101" pitchFamily="49" charset="-122"/>
              </a:rPr>
              <a:t>5</a:t>
            </a:r>
            <a:r>
              <a:rPr lang="zh-CN" altLang="en-US" b="1">
                <a:ea typeface="隶书" panose="02010509060101010101" pitchFamily="49" charset="-122"/>
              </a:rPr>
              <a:t>计数器组成</a:t>
            </a:r>
          </a:p>
          <a:p>
            <a:pPr eaLnBrk="1" hangingPunct="1"/>
            <a:r>
              <a:rPr lang="en-US" altLang="zh-CN" b="1">
                <a:ea typeface="隶书" panose="02010509060101010101" pitchFamily="49" charset="-122"/>
              </a:rPr>
              <a:t>74LS92 </a:t>
            </a:r>
            <a:r>
              <a:rPr lang="zh-CN" altLang="en-US" b="1">
                <a:ea typeface="隶书" panose="02010509060101010101" pitchFamily="49" charset="-122"/>
              </a:rPr>
              <a:t>由模</a:t>
            </a:r>
            <a:r>
              <a:rPr lang="en-US" altLang="zh-CN" b="1">
                <a:ea typeface="隶书" panose="02010509060101010101" pitchFamily="49" charset="-122"/>
              </a:rPr>
              <a:t>2</a:t>
            </a:r>
            <a:r>
              <a:rPr lang="zh-CN" altLang="en-US" b="1">
                <a:ea typeface="隶书" panose="02010509060101010101" pitchFamily="49" charset="-122"/>
              </a:rPr>
              <a:t>和模</a:t>
            </a:r>
            <a:r>
              <a:rPr lang="en-US" altLang="zh-CN" b="1">
                <a:ea typeface="隶书" panose="02010509060101010101" pitchFamily="49" charset="-122"/>
              </a:rPr>
              <a:t>6</a:t>
            </a:r>
            <a:r>
              <a:rPr lang="zh-CN" altLang="en-US" b="1">
                <a:ea typeface="隶书" panose="02010509060101010101" pitchFamily="49" charset="-122"/>
              </a:rPr>
              <a:t>计数器组成</a:t>
            </a:r>
          </a:p>
          <a:p>
            <a:pPr eaLnBrk="1" hangingPunct="1"/>
            <a:r>
              <a:rPr lang="en-US" altLang="zh-CN" b="1">
                <a:ea typeface="隶书" panose="02010509060101010101" pitchFamily="49" charset="-122"/>
              </a:rPr>
              <a:t>74LS93 </a:t>
            </a:r>
            <a:r>
              <a:rPr lang="zh-CN" altLang="en-US" b="1">
                <a:ea typeface="隶书" panose="02010509060101010101" pitchFamily="49" charset="-122"/>
              </a:rPr>
              <a:t>由模</a:t>
            </a:r>
            <a:r>
              <a:rPr lang="en-US" altLang="zh-CN" b="1">
                <a:ea typeface="隶书" panose="02010509060101010101" pitchFamily="49" charset="-122"/>
              </a:rPr>
              <a:t>2</a:t>
            </a:r>
            <a:r>
              <a:rPr lang="zh-CN" altLang="en-US" b="1">
                <a:ea typeface="隶书" panose="02010509060101010101" pitchFamily="49" charset="-122"/>
              </a:rPr>
              <a:t>和模</a:t>
            </a:r>
            <a:r>
              <a:rPr lang="en-US" altLang="zh-CN" b="1">
                <a:ea typeface="隶书" panose="02010509060101010101" pitchFamily="49" charset="-122"/>
              </a:rPr>
              <a:t>8</a:t>
            </a:r>
            <a:r>
              <a:rPr lang="zh-CN" altLang="en-US" b="1">
                <a:ea typeface="隶书" panose="02010509060101010101" pitchFamily="49" charset="-122"/>
              </a:rPr>
              <a:t>计数器组成</a:t>
            </a:r>
          </a:p>
        </p:txBody>
      </p:sp>
      <p:pic>
        <p:nvPicPr>
          <p:cNvPr id="19459" name="Picture 4">
            <a:extLst>
              <a:ext uri="{FF2B5EF4-FFF2-40B4-BE49-F238E27FC236}">
                <a16:creationId xmlns:a16="http://schemas.microsoft.com/office/drawing/2014/main" id="{43464256-7FBB-3F4D-9F5E-2AF3D95BD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733800"/>
            <a:ext cx="7239000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>
            <a:extLst>
              <a:ext uri="{FF2B5EF4-FFF2-40B4-BE49-F238E27FC236}">
                <a16:creationId xmlns:a16="http://schemas.microsoft.com/office/drawing/2014/main" id="{0C957D56-02A3-1648-BDBA-57F776DE46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6.4 </a:t>
            </a:r>
            <a:r>
              <a:rPr lang="zh-CN" altLang="en-US" sz="3600" b="1"/>
              <a:t>中规模移位寄存器</a:t>
            </a:r>
          </a:p>
        </p:txBody>
      </p:sp>
      <p:sp>
        <p:nvSpPr>
          <p:cNvPr id="65538" name="Text Box 5">
            <a:extLst>
              <a:ext uri="{FF2B5EF4-FFF2-40B4-BE49-F238E27FC236}">
                <a16:creationId xmlns:a16="http://schemas.microsoft.com/office/drawing/2014/main" id="{E27276A2-75D7-CD4C-A760-87C44AA66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447800"/>
            <a:ext cx="753745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400" b="1">
                <a:latin typeface="Tahoma" panose="020B0604030504040204" pitchFamily="34" charset="0"/>
              </a:rPr>
              <a:t>移位寄存器的工作方式有两种：</a:t>
            </a:r>
            <a:r>
              <a:rPr lang="zh-CN" altLang="en-US" sz="2400" b="1">
                <a:solidFill>
                  <a:schemeClr val="hlink"/>
                </a:solidFill>
                <a:latin typeface="Tahoma" panose="020B0604030504040204" pitchFamily="34" charset="0"/>
              </a:rPr>
              <a:t>左移方式</a:t>
            </a:r>
            <a:r>
              <a:rPr lang="zh-CN" altLang="en-US" sz="2400" b="1">
                <a:latin typeface="Tahoma" panose="020B0604030504040204" pitchFamily="34" charset="0"/>
              </a:rPr>
              <a:t>和</a:t>
            </a:r>
            <a:r>
              <a:rPr lang="zh-CN" altLang="en-US" sz="2400" b="1">
                <a:solidFill>
                  <a:schemeClr val="hlink"/>
                </a:solidFill>
                <a:latin typeface="Tahoma" panose="020B0604030504040204" pitchFamily="34" charset="0"/>
              </a:rPr>
              <a:t>右移方式。</a:t>
            </a:r>
          </a:p>
        </p:txBody>
      </p:sp>
      <p:grpSp>
        <p:nvGrpSpPr>
          <p:cNvPr id="65539" name="Group 6">
            <a:extLst>
              <a:ext uri="{FF2B5EF4-FFF2-40B4-BE49-F238E27FC236}">
                <a16:creationId xmlns:a16="http://schemas.microsoft.com/office/drawing/2014/main" id="{F298BC9F-9176-D647-8838-E9EEB2E11355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2378075"/>
            <a:ext cx="8001000" cy="3057525"/>
            <a:chOff x="432" y="2208"/>
            <a:chExt cx="5040" cy="1926"/>
          </a:xfrm>
        </p:grpSpPr>
        <p:sp>
          <p:nvSpPr>
            <p:cNvPr id="65540" name="Rectangle 7">
              <a:extLst>
                <a:ext uri="{FF2B5EF4-FFF2-40B4-BE49-F238E27FC236}">
                  <a16:creationId xmlns:a16="http://schemas.microsoft.com/office/drawing/2014/main" id="{A4F7EC1C-3000-254A-B5AC-8D173EB6C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208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/>
                <a:t>a</a:t>
              </a:r>
              <a:r>
                <a:rPr lang="en-US" altLang="zh-CN" sz="2400" b="1" baseline="-25000"/>
                <a:t>7</a:t>
              </a:r>
            </a:p>
          </p:txBody>
        </p:sp>
        <p:sp>
          <p:nvSpPr>
            <p:cNvPr id="65541" name="Rectangle 8">
              <a:extLst>
                <a:ext uri="{FF2B5EF4-FFF2-40B4-BE49-F238E27FC236}">
                  <a16:creationId xmlns:a16="http://schemas.microsoft.com/office/drawing/2014/main" id="{ADDFD76C-D7DC-F64A-A462-B61DF27C2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2208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/>
                <a:t>a</a:t>
              </a:r>
              <a:r>
                <a:rPr lang="en-US" altLang="zh-CN" sz="2400" b="1" baseline="-25000"/>
                <a:t>6</a:t>
              </a:r>
            </a:p>
          </p:txBody>
        </p:sp>
        <p:sp>
          <p:nvSpPr>
            <p:cNvPr id="65542" name="Rectangle 9">
              <a:extLst>
                <a:ext uri="{FF2B5EF4-FFF2-40B4-BE49-F238E27FC236}">
                  <a16:creationId xmlns:a16="http://schemas.microsoft.com/office/drawing/2014/main" id="{1EB65650-C949-024A-A73A-5210564BF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208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/>
                <a:t>a</a:t>
              </a:r>
              <a:r>
                <a:rPr lang="en-US" altLang="zh-CN" sz="2400" b="1" baseline="-25000"/>
                <a:t>5</a:t>
              </a:r>
            </a:p>
          </p:txBody>
        </p:sp>
        <p:sp>
          <p:nvSpPr>
            <p:cNvPr id="65543" name="Rectangle 10">
              <a:extLst>
                <a:ext uri="{FF2B5EF4-FFF2-40B4-BE49-F238E27FC236}">
                  <a16:creationId xmlns:a16="http://schemas.microsoft.com/office/drawing/2014/main" id="{3AF6ECAB-4D29-7A4C-B075-0D774F354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208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/>
                <a:t>a</a:t>
              </a:r>
              <a:r>
                <a:rPr lang="en-US" altLang="zh-CN" sz="2400" b="1" baseline="-25000"/>
                <a:t>4</a:t>
              </a:r>
            </a:p>
          </p:txBody>
        </p:sp>
        <p:sp>
          <p:nvSpPr>
            <p:cNvPr id="65544" name="Rectangle 11">
              <a:extLst>
                <a:ext uri="{FF2B5EF4-FFF2-40B4-BE49-F238E27FC236}">
                  <a16:creationId xmlns:a16="http://schemas.microsoft.com/office/drawing/2014/main" id="{BC5703AE-2B1D-0944-B0FE-86A2A86B0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208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/>
                <a:t>a</a:t>
              </a:r>
              <a:r>
                <a:rPr lang="en-US" altLang="zh-CN" sz="2400" b="1" baseline="-25000"/>
                <a:t>3</a:t>
              </a:r>
            </a:p>
          </p:txBody>
        </p:sp>
        <p:sp>
          <p:nvSpPr>
            <p:cNvPr id="65545" name="Rectangle 12">
              <a:extLst>
                <a:ext uri="{FF2B5EF4-FFF2-40B4-BE49-F238E27FC236}">
                  <a16:creationId xmlns:a16="http://schemas.microsoft.com/office/drawing/2014/main" id="{6D5E0392-7BD4-E040-BE88-B95D33ED2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208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/>
                <a:t>a</a:t>
              </a:r>
              <a:r>
                <a:rPr lang="en-US" altLang="zh-CN" sz="2400" b="1" baseline="-25000"/>
                <a:t>2</a:t>
              </a:r>
            </a:p>
          </p:txBody>
        </p:sp>
        <p:sp>
          <p:nvSpPr>
            <p:cNvPr id="65546" name="Rectangle 13">
              <a:extLst>
                <a:ext uri="{FF2B5EF4-FFF2-40B4-BE49-F238E27FC236}">
                  <a16:creationId xmlns:a16="http://schemas.microsoft.com/office/drawing/2014/main" id="{85E8C531-61A3-BF4E-A5CD-38404F7DB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208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/>
                <a:t>a</a:t>
              </a:r>
              <a:r>
                <a:rPr lang="en-US" altLang="zh-CN" sz="2400" b="1" baseline="-25000"/>
                <a:t>1</a:t>
              </a:r>
            </a:p>
          </p:txBody>
        </p:sp>
        <p:sp>
          <p:nvSpPr>
            <p:cNvPr id="65547" name="Rectangle 14">
              <a:extLst>
                <a:ext uri="{FF2B5EF4-FFF2-40B4-BE49-F238E27FC236}">
                  <a16:creationId xmlns:a16="http://schemas.microsoft.com/office/drawing/2014/main" id="{1DAF2606-BBBC-D049-BC18-5AC7DB4FB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208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/>
                <a:t>a</a:t>
              </a:r>
              <a:r>
                <a:rPr lang="en-US" altLang="zh-CN" sz="2400" b="1" baseline="-25000"/>
                <a:t>0</a:t>
              </a:r>
            </a:p>
          </p:txBody>
        </p:sp>
        <p:sp>
          <p:nvSpPr>
            <p:cNvPr id="65548" name="Rectangle 15">
              <a:extLst>
                <a:ext uri="{FF2B5EF4-FFF2-40B4-BE49-F238E27FC236}">
                  <a16:creationId xmlns:a16="http://schemas.microsoft.com/office/drawing/2014/main" id="{C03795A4-429F-0342-9CDB-DA9C44ECC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264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hlink"/>
                  </a:solidFill>
                </a:rPr>
                <a:t>D</a:t>
              </a:r>
              <a:endParaRPr lang="en-US" altLang="zh-CN" sz="2400" b="1" baseline="-25000">
                <a:solidFill>
                  <a:schemeClr val="hlink"/>
                </a:solidFill>
              </a:endParaRPr>
            </a:p>
          </p:txBody>
        </p:sp>
        <p:sp>
          <p:nvSpPr>
            <p:cNvPr id="65549" name="Rectangle 16">
              <a:extLst>
                <a:ext uri="{FF2B5EF4-FFF2-40B4-BE49-F238E27FC236}">
                  <a16:creationId xmlns:a16="http://schemas.microsoft.com/office/drawing/2014/main" id="{CFEA7A41-D052-D444-965F-992C9F04F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3264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/>
                <a:t>a</a:t>
              </a:r>
              <a:r>
                <a:rPr lang="en-US" altLang="zh-CN" sz="2400" b="1" baseline="-25000"/>
                <a:t>6</a:t>
              </a:r>
            </a:p>
          </p:txBody>
        </p:sp>
        <p:sp>
          <p:nvSpPr>
            <p:cNvPr id="65550" name="Rectangle 17">
              <a:extLst>
                <a:ext uri="{FF2B5EF4-FFF2-40B4-BE49-F238E27FC236}">
                  <a16:creationId xmlns:a16="http://schemas.microsoft.com/office/drawing/2014/main" id="{FE964535-C46A-844F-A34A-5D22A1196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3264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/>
                <a:t>a</a:t>
              </a:r>
              <a:r>
                <a:rPr lang="en-US" altLang="zh-CN" sz="2400" b="1" baseline="-25000"/>
                <a:t>5</a:t>
              </a:r>
            </a:p>
          </p:txBody>
        </p:sp>
        <p:sp>
          <p:nvSpPr>
            <p:cNvPr id="65551" name="Rectangle 18">
              <a:extLst>
                <a:ext uri="{FF2B5EF4-FFF2-40B4-BE49-F238E27FC236}">
                  <a16:creationId xmlns:a16="http://schemas.microsoft.com/office/drawing/2014/main" id="{EBE0350A-D3EA-6342-90B9-955FB2EC2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/>
                <a:t>a</a:t>
              </a:r>
              <a:r>
                <a:rPr lang="en-US" altLang="zh-CN" sz="2400" b="1" baseline="-25000"/>
                <a:t>4</a:t>
              </a:r>
            </a:p>
          </p:txBody>
        </p:sp>
        <p:sp>
          <p:nvSpPr>
            <p:cNvPr id="65552" name="Rectangle 19">
              <a:extLst>
                <a:ext uri="{FF2B5EF4-FFF2-40B4-BE49-F238E27FC236}">
                  <a16:creationId xmlns:a16="http://schemas.microsoft.com/office/drawing/2014/main" id="{5BE7945C-8A5B-F94D-8D95-E60B1649E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264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/>
                <a:t>a</a:t>
              </a:r>
              <a:r>
                <a:rPr lang="en-US" altLang="zh-CN" sz="2400" b="1" baseline="-25000"/>
                <a:t>3</a:t>
              </a:r>
            </a:p>
          </p:txBody>
        </p:sp>
        <p:sp>
          <p:nvSpPr>
            <p:cNvPr id="65553" name="Rectangle 20">
              <a:extLst>
                <a:ext uri="{FF2B5EF4-FFF2-40B4-BE49-F238E27FC236}">
                  <a16:creationId xmlns:a16="http://schemas.microsoft.com/office/drawing/2014/main" id="{D493B896-95D3-194A-B2CD-66307B2DC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264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/>
                <a:t>a</a:t>
              </a:r>
              <a:r>
                <a:rPr lang="en-US" altLang="zh-CN" sz="2400" b="1" baseline="-25000"/>
                <a:t>2</a:t>
              </a:r>
            </a:p>
          </p:txBody>
        </p:sp>
        <p:sp>
          <p:nvSpPr>
            <p:cNvPr id="65554" name="Rectangle 21">
              <a:extLst>
                <a:ext uri="{FF2B5EF4-FFF2-40B4-BE49-F238E27FC236}">
                  <a16:creationId xmlns:a16="http://schemas.microsoft.com/office/drawing/2014/main" id="{94AE8190-B651-CD44-B0D8-89CFF0C51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3264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/>
                <a:t>a</a:t>
              </a:r>
              <a:r>
                <a:rPr lang="en-US" altLang="zh-CN" sz="2400" b="1" baseline="-25000"/>
                <a:t>1</a:t>
              </a:r>
            </a:p>
          </p:txBody>
        </p:sp>
        <p:sp>
          <p:nvSpPr>
            <p:cNvPr id="65555" name="Rectangle 22">
              <a:extLst>
                <a:ext uri="{FF2B5EF4-FFF2-40B4-BE49-F238E27FC236}">
                  <a16:creationId xmlns:a16="http://schemas.microsoft.com/office/drawing/2014/main" id="{EBE255D8-07BD-F545-81D4-428314BC2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264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/>
                <a:t>a</a:t>
              </a:r>
              <a:r>
                <a:rPr lang="en-US" altLang="zh-CN" sz="2400" b="1" baseline="-25000"/>
                <a:t>0</a:t>
              </a:r>
            </a:p>
          </p:txBody>
        </p:sp>
        <p:sp>
          <p:nvSpPr>
            <p:cNvPr id="65556" name="Rectangle 23">
              <a:extLst>
                <a:ext uri="{FF2B5EF4-FFF2-40B4-BE49-F238E27FC236}">
                  <a16:creationId xmlns:a16="http://schemas.microsoft.com/office/drawing/2014/main" id="{F285AA2C-2AD0-074E-9C7B-8FFB0779C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264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/>
                <a:t>a</a:t>
              </a:r>
              <a:r>
                <a:rPr lang="en-US" altLang="zh-CN" sz="2400" b="1" baseline="-25000"/>
                <a:t>7</a:t>
              </a:r>
            </a:p>
          </p:txBody>
        </p:sp>
        <p:sp>
          <p:nvSpPr>
            <p:cNvPr id="65557" name="Rectangle 24">
              <a:extLst>
                <a:ext uri="{FF2B5EF4-FFF2-40B4-BE49-F238E27FC236}">
                  <a16:creationId xmlns:a16="http://schemas.microsoft.com/office/drawing/2014/main" id="{5948B92D-83C1-744D-9930-53C9AD670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3264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/>
                <a:t>a</a:t>
              </a:r>
              <a:r>
                <a:rPr lang="en-US" altLang="zh-CN" sz="2400" b="1" baseline="-25000"/>
                <a:t>6</a:t>
              </a:r>
            </a:p>
          </p:txBody>
        </p:sp>
        <p:sp>
          <p:nvSpPr>
            <p:cNvPr id="65558" name="Rectangle 25">
              <a:extLst>
                <a:ext uri="{FF2B5EF4-FFF2-40B4-BE49-F238E27FC236}">
                  <a16:creationId xmlns:a16="http://schemas.microsoft.com/office/drawing/2014/main" id="{5DDE785C-C519-314E-A4F8-36E601C81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264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/>
                <a:t>a</a:t>
              </a:r>
              <a:r>
                <a:rPr lang="en-US" altLang="zh-CN" sz="2400" b="1" baseline="-25000"/>
                <a:t>5</a:t>
              </a:r>
            </a:p>
          </p:txBody>
        </p:sp>
        <p:sp>
          <p:nvSpPr>
            <p:cNvPr id="65559" name="Rectangle 26">
              <a:extLst>
                <a:ext uri="{FF2B5EF4-FFF2-40B4-BE49-F238E27FC236}">
                  <a16:creationId xmlns:a16="http://schemas.microsoft.com/office/drawing/2014/main" id="{8FBD0F8C-2433-B540-9D1D-33D719D8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3264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/>
                <a:t>a</a:t>
              </a:r>
              <a:r>
                <a:rPr lang="en-US" altLang="zh-CN" sz="2400" b="1" baseline="-25000"/>
                <a:t>4</a:t>
              </a:r>
            </a:p>
          </p:txBody>
        </p:sp>
        <p:sp>
          <p:nvSpPr>
            <p:cNvPr id="65560" name="Rectangle 27">
              <a:extLst>
                <a:ext uri="{FF2B5EF4-FFF2-40B4-BE49-F238E27FC236}">
                  <a16:creationId xmlns:a16="http://schemas.microsoft.com/office/drawing/2014/main" id="{9821670B-C9BA-7A48-8A51-9B6D16490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264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/>
                <a:t>a</a:t>
              </a:r>
              <a:r>
                <a:rPr lang="en-US" altLang="zh-CN" sz="2400" b="1" baseline="-25000"/>
                <a:t>3</a:t>
              </a:r>
            </a:p>
          </p:txBody>
        </p:sp>
        <p:sp>
          <p:nvSpPr>
            <p:cNvPr id="65561" name="Rectangle 28">
              <a:extLst>
                <a:ext uri="{FF2B5EF4-FFF2-40B4-BE49-F238E27FC236}">
                  <a16:creationId xmlns:a16="http://schemas.microsoft.com/office/drawing/2014/main" id="{765ECBBE-537A-7D46-9E75-92F869058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3264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/>
                <a:t>a</a:t>
              </a:r>
              <a:r>
                <a:rPr lang="en-US" altLang="zh-CN" sz="2400" b="1" baseline="-25000"/>
                <a:t>2</a:t>
              </a:r>
            </a:p>
          </p:txBody>
        </p:sp>
        <p:sp>
          <p:nvSpPr>
            <p:cNvPr id="65562" name="Rectangle 29">
              <a:extLst>
                <a:ext uri="{FF2B5EF4-FFF2-40B4-BE49-F238E27FC236}">
                  <a16:creationId xmlns:a16="http://schemas.microsoft.com/office/drawing/2014/main" id="{03D98C1D-78EC-3041-A10F-C98E3F718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" y="3264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/>
                <a:t>a</a:t>
              </a:r>
              <a:r>
                <a:rPr lang="en-US" altLang="zh-CN" sz="2400" b="1" baseline="-25000"/>
                <a:t>1</a:t>
              </a:r>
            </a:p>
          </p:txBody>
        </p:sp>
        <p:sp>
          <p:nvSpPr>
            <p:cNvPr id="65563" name="Rectangle 30">
              <a:extLst>
                <a:ext uri="{FF2B5EF4-FFF2-40B4-BE49-F238E27FC236}">
                  <a16:creationId xmlns:a16="http://schemas.microsoft.com/office/drawing/2014/main" id="{30EA1209-17CF-6143-A660-F06779FC4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264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hlink"/>
                  </a:solidFill>
                </a:rPr>
                <a:t>D</a:t>
              </a:r>
              <a:endParaRPr lang="en-US" altLang="zh-CN" sz="2400" b="1" baseline="-25000"/>
            </a:p>
          </p:txBody>
        </p:sp>
        <p:sp>
          <p:nvSpPr>
            <p:cNvPr id="65564" name="AutoShape 31">
              <a:extLst>
                <a:ext uri="{FF2B5EF4-FFF2-40B4-BE49-F238E27FC236}">
                  <a16:creationId xmlns:a16="http://schemas.microsoft.com/office/drawing/2014/main" id="{772A037F-0C9F-244A-AB05-8B8A42788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592"/>
              <a:ext cx="288" cy="57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65565" name="AutoShape 32">
              <a:extLst>
                <a:ext uri="{FF2B5EF4-FFF2-40B4-BE49-F238E27FC236}">
                  <a16:creationId xmlns:a16="http://schemas.microsoft.com/office/drawing/2014/main" id="{D4D29FF3-D8EB-B840-ACF8-349345551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592"/>
              <a:ext cx="288" cy="57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65566" name="AutoShape 33">
              <a:extLst>
                <a:ext uri="{FF2B5EF4-FFF2-40B4-BE49-F238E27FC236}">
                  <a16:creationId xmlns:a16="http://schemas.microsoft.com/office/drawing/2014/main" id="{33E83CF6-05FA-C54C-B861-FE14B8C23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648"/>
              <a:ext cx="1008" cy="144"/>
            </a:xfrm>
            <a:prstGeom prst="leftArrow">
              <a:avLst>
                <a:gd name="adj1" fmla="val 50000"/>
                <a:gd name="adj2" fmla="val 1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65567" name="AutoShape 34">
              <a:extLst>
                <a:ext uri="{FF2B5EF4-FFF2-40B4-BE49-F238E27FC236}">
                  <a16:creationId xmlns:a16="http://schemas.microsoft.com/office/drawing/2014/main" id="{3998414F-DBE1-2A4C-8160-801F46765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3648"/>
              <a:ext cx="960" cy="144"/>
            </a:xfrm>
            <a:prstGeom prst="rightArrow">
              <a:avLst>
                <a:gd name="adj1" fmla="val 50000"/>
                <a:gd name="adj2" fmla="val 16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65568" name="Text Box 35">
              <a:extLst>
                <a:ext uri="{FF2B5EF4-FFF2-40B4-BE49-F238E27FC236}">
                  <a16:creationId xmlns:a16="http://schemas.microsoft.com/office/drawing/2014/main" id="{9D80D4A4-94F8-D74F-A24D-96E119BEF3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6" y="2782"/>
              <a:ext cx="82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 b="1">
                  <a:latin typeface="Tahoma" panose="020B0604030504040204" pitchFamily="34" charset="0"/>
                </a:rPr>
                <a:t>数据左移</a:t>
              </a:r>
            </a:p>
          </p:txBody>
        </p:sp>
        <p:sp>
          <p:nvSpPr>
            <p:cNvPr id="65569" name="Text Box 36">
              <a:extLst>
                <a:ext uri="{FF2B5EF4-FFF2-40B4-BE49-F238E27FC236}">
                  <a16:creationId xmlns:a16="http://schemas.microsoft.com/office/drawing/2014/main" id="{4E3F327E-F84D-DB4F-9E33-94DA6A503B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0" y="2784"/>
              <a:ext cx="82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 b="1">
                  <a:latin typeface="Tahoma" panose="020B0604030504040204" pitchFamily="34" charset="0"/>
                </a:rPr>
                <a:t>数据右移</a:t>
              </a:r>
            </a:p>
          </p:txBody>
        </p:sp>
        <p:sp>
          <p:nvSpPr>
            <p:cNvPr id="65570" name="Text Box 37">
              <a:extLst>
                <a:ext uri="{FF2B5EF4-FFF2-40B4-BE49-F238E27FC236}">
                  <a16:creationId xmlns:a16="http://schemas.microsoft.com/office/drawing/2014/main" id="{60387DB8-5FE1-7F42-B286-D526B5BFA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3846"/>
              <a:ext cx="123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latin typeface="Tahoma" panose="020B0604030504040204" pitchFamily="34" charset="0"/>
                </a:rPr>
                <a:t>相当于</a:t>
              </a:r>
              <a:r>
                <a:rPr lang="en-US" altLang="zh-CN" sz="2000" b="1">
                  <a:latin typeface="Tahoma" panose="020B0604030504040204" pitchFamily="34" charset="0"/>
                </a:rPr>
                <a:t>×2 </a:t>
              </a:r>
              <a:r>
                <a:rPr lang="zh-CN" altLang="en-US" sz="2000" b="1">
                  <a:latin typeface="Tahoma" panose="020B0604030504040204" pitchFamily="34" charset="0"/>
                </a:rPr>
                <a:t>操作</a:t>
              </a:r>
            </a:p>
          </p:txBody>
        </p:sp>
        <p:sp>
          <p:nvSpPr>
            <p:cNvPr id="65571" name="Text Box 38">
              <a:extLst>
                <a:ext uri="{FF2B5EF4-FFF2-40B4-BE49-F238E27FC236}">
                  <a16:creationId xmlns:a16="http://schemas.microsoft.com/office/drawing/2014/main" id="{A3D20994-2AAB-3E42-98EA-0133009061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3884"/>
              <a:ext cx="123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latin typeface="Tahoma" panose="020B0604030504040204" pitchFamily="34" charset="0"/>
                </a:rPr>
                <a:t>相当于</a:t>
              </a:r>
              <a:r>
                <a:rPr lang="en-US" altLang="zh-CN" sz="2000" b="1">
                  <a:latin typeface="Tahoma" panose="020B0604030504040204" pitchFamily="34" charset="0"/>
                </a:rPr>
                <a:t>÷2 </a:t>
              </a:r>
              <a:r>
                <a:rPr lang="zh-CN" altLang="en-US" sz="2000" b="1">
                  <a:latin typeface="Tahoma" panose="020B0604030504040204" pitchFamily="34" charset="0"/>
                </a:rPr>
                <a:t>操作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>
            <a:extLst>
              <a:ext uri="{FF2B5EF4-FFF2-40B4-BE49-F238E27FC236}">
                <a16:creationId xmlns:a16="http://schemas.microsoft.com/office/drawing/2014/main" id="{628F785F-E9FC-4342-A224-D539212296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6.4.1 </a:t>
            </a:r>
            <a:r>
              <a:rPr lang="zh-CN" altLang="en-US" sz="3200" b="1"/>
              <a:t>中规模移位寄存器的功能</a:t>
            </a:r>
          </a:p>
        </p:txBody>
      </p:sp>
      <p:sp>
        <p:nvSpPr>
          <p:cNvPr id="66562" name="Rectangle 3">
            <a:extLst>
              <a:ext uri="{FF2B5EF4-FFF2-40B4-BE49-F238E27FC236}">
                <a16:creationId xmlns:a16="http://schemas.microsoft.com/office/drawing/2014/main" id="{C52CF06F-D31D-904E-A3A1-AC44F9D40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1371600"/>
            <a:ext cx="7772400" cy="468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b="1">
                <a:ea typeface="隶书" panose="02010509060101010101" pitchFamily="49" charset="-122"/>
              </a:rPr>
              <a:t>移位方式的选择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400" b="1">
                <a:solidFill>
                  <a:srgbClr val="008000"/>
                </a:solidFill>
              </a:rPr>
              <a:t>单向 </a:t>
            </a:r>
            <a:r>
              <a:rPr lang="en-US" altLang="zh-CN" sz="2400" b="1">
                <a:solidFill>
                  <a:srgbClr val="008000"/>
                </a:solidFill>
              </a:rPr>
              <a:t>/ </a:t>
            </a:r>
            <a:r>
              <a:rPr lang="zh-CN" altLang="en-US" sz="2400" b="1">
                <a:solidFill>
                  <a:srgbClr val="008000"/>
                </a:solidFill>
              </a:rPr>
              <a:t>双向移位</a:t>
            </a:r>
            <a:endParaRPr lang="zh-CN" altLang="en-US" sz="2400" b="1"/>
          </a:p>
          <a:p>
            <a:pPr eaLnBrk="1" hangingPunct="1">
              <a:lnSpc>
                <a:spcPct val="120000"/>
              </a:lnSpc>
            </a:pPr>
            <a:r>
              <a:rPr lang="zh-CN" altLang="en-US" sz="2800" b="1">
                <a:ea typeface="隶书" panose="02010509060101010101" pitchFamily="49" charset="-122"/>
              </a:rPr>
              <a:t>并行预置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400" b="1">
                <a:solidFill>
                  <a:srgbClr val="008000"/>
                </a:solidFill>
                <a:latin typeface="Tahoma" panose="020B0604030504040204" pitchFamily="34" charset="0"/>
              </a:rPr>
              <a:t>具有并行预置 </a:t>
            </a:r>
            <a:r>
              <a:rPr lang="en-US" altLang="zh-CN" sz="2400" b="1">
                <a:solidFill>
                  <a:srgbClr val="008000"/>
                </a:solidFill>
                <a:latin typeface="Tahoma" panose="020B0604030504040204" pitchFamily="34" charset="0"/>
              </a:rPr>
              <a:t>/ </a:t>
            </a:r>
            <a:r>
              <a:rPr lang="zh-CN" altLang="en-US" sz="2400" b="1">
                <a:solidFill>
                  <a:srgbClr val="008000"/>
                </a:solidFill>
                <a:latin typeface="Tahoma" panose="020B0604030504040204" pitchFamily="34" charset="0"/>
              </a:rPr>
              <a:t>串行输入</a:t>
            </a:r>
            <a:endParaRPr lang="zh-CN" altLang="en-US" sz="2400" b="1">
              <a:ea typeface="隶书" panose="02010509060101010101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800" b="1">
                <a:ea typeface="隶书" panose="02010509060101010101" pitchFamily="49" charset="-122"/>
              </a:rPr>
              <a:t>串行输入方式的选择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CN" sz="2400" b="1">
                <a:solidFill>
                  <a:srgbClr val="008000"/>
                </a:solidFill>
                <a:ea typeface="隶书" panose="02010509060101010101" pitchFamily="49" charset="-122"/>
              </a:rPr>
              <a:t>D / JK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 b="1">
                <a:ea typeface="隶书" panose="02010509060101010101" pitchFamily="49" charset="-122"/>
              </a:rPr>
              <a:t>置零功能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400" b="1">
                <a:solidFill>
                  <a:srgbClr val="008000"/>
                </a:solidFill>
              </a:rPr>
              <a:t>异步 </a:t>
            </a:r>
            <a:r>
              <a:rPr lang="en-US" altLang="zh-CN" sz="2400" b="1">
                <a:solidFill>
                  <a:srgbClr val="008000"/>
                </a:solidFill>
              </a:rPr>
              <a:t>/</a:t>
            </a:r>
            <a:r>
              <a:rPr lang="zh-CN" altLang="en-US" sz="2400" b="1">
                <a:solidFill>
                  <a:srgbClr val="008000"/>
                </a:solidFill>
              </a:rPr>
              <a:t>同步置零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>
            <a:extLst>
              <a:ext uri="{FF2B5EF4-FFF2-40B4-BE49-F238E27FC236}">
                <a16:creationId xmlns:a16="http://schemas.microsoft.com/office/drawing/2014/main" id="{3B32E31B-7C5C-004A-86FF-7F612FD5FBF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6.4.2 </a:t>
            </a:r>
            <a:r>
              <a:rPr lang="zh-CN" altLang="en-US" sz="3200" b="1"/>
              <a:t>中规模移位寄存器</a:t>
            </a:r>
          </a:p>
        </p:txBody>
      </p:sp>
      <p:sp>
        <p:nvSpPr>
          <p:cNvPr id="67586" name="Rectangle 3">
            <a:extLst>
              <a:ext uri="{FF2B5EF4-FFF2-40B4-BE49-F238E27FC236}">
                <a16:creationId xmlns:a16="http://schemas.microsoft.com/office/drawing/2014/main" id="{18C3C012-141E-714E-AD51-A6A2006FEA1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82688" y="1371600"/>
            <a:ext cx="5486400" cy="685800"/>
          </a:xfrm>
        </p:spPr>
        <p:txBody>
          <a:bodyPr/>
          <a:lstStyle/>
          <a:p>
            <a:pPr eaLnBrk="1" hangingPunct="1"/>
            <a:r>
              <a:rPr lang="zh-CN" altLang="en-US" sz="2800" b="1">
                <a:ea typeface="隶书" panose="02010509060101010101" pitchFamily="49" charset="-122"/>
              </a:rPr>
              <a:t>通用移位寄存器</a:t>
            </a:r>
            <a:r>
              <a:rPr lang="en-US" altLang="zh-CN" sz="2800" b="1">
                <a:ea typeface="隶书" panose="02010509060101010101" pitchFamily="49" charset="-122"/>
              </a:rPr>
              <a:t>74LS194 </a:t>
            </a:r>
          </a:p>
        </p:txBody>
      </p:sp>
      <p:grpSp>
        <p:nvGrpSpPr>
          <p:cNvPr id="67587" name="Group 9">
            <a:extLst>
              <a:ext uri="{FF2B5EF4-FFF2-40B4-BE49-F238E27FC236}">
                <a16:creationId xmlns:a16="http://schemas.microsoft.com/office/drawing/2014/main" id="{11D6DEA2-6DC9-BF4A-A7E4-AD21A0C2B66F}"/>
              </a:ext>
            </a:extLst>
          </p:cNvPr>
          <p:cNvGrpSpPr>
            <a:grpSpLocks/>
          </p:cNvGrpSpPr>
          <p:nvPr/>
        </p:nvGrpSpPr>
        <p:grpSpPr bwMode="auto">
          <a:xfrm>
            <a:off x="-171450" y="2955925"/>
            <a:ext cx="3981450" cy="2835275"/>
            <a:chOff x="-108" y="1344"/>
            <a:chExt cx="2508" cy="1786"/>
          </a:xfrm>
        </p:grpSpPr>
        <p:graphicFrame>
          <p:nvGraphicFramePr>
            <p:cNvPr id="67596" name="Object 4">
              <a:extLst>
                <a:ext uri="{FF2B5EF4-FFF2-40B4-BE49-F238E27FC236}">
                  <a16:creationId xmlns:a16="http://schemas.microsoft.com/office/drawing/2014/main" id="{D2FC2C8D-BA63-484C-A962-D776E135A77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-108" y="1344"/>
            <a:ext cx="2508" cy="16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600" r:id="rId3" imgW="3987800" imgH="2705100" progId="Visio.Drawing.11">
                    <p:embed/>
                  </p:oleObj>
                </mc:Choice>
                <mc:Fallback>
                  <p:oleObj r:id="rId3" imgW="3987800" imgH="2705100" progId="Visio.Drawing.11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08" y="1344"/>
                          <a:ext cx="2508" cy="16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597" name="Text Box 7">
              <a:extLst>
                <a:ext uri="{FF2B5EF4-FFF2-40B4-BE49-F238E27FC236}">
                  <a16:creationId xmlns:a16="http://schemas.microsoft.com/office/drawing/2014/main" id="{52BB78C2-5F2D-1647-A40E-FF367EF8EF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880"/>
              <a:ext cx="155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/>
                <a:t>74LS194</a:t>
              </a:r>
              <a:r>
                <a:rPr lang="zh-CN" altLang="en-US" sz="2000" b="1"/>
                <a:t>的逻辑符号 </a:t>
              </a:r>
            </a:p>
          </p:txBody>
        </p:sp>
      </p:grpSp>
      <p:sp>
        <p:nvSpPr>
          <p:cNvPr id="103431" name="Text Box 10">
            <a:extLst>
              <a:ext uri="{FF2B5EF4-FFF2-40B4-BE49-F238E27FC236}">
                <a16:creationId xmlns:a16="http://schemas.microsoft.com/office/drawing/2014/main" id="{C9441238-CDCB-3346-9793-2764C71DC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1175" y="4927600"/>
            <a:ext cx="4824413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/>
              <a:t>S</a:t>
            </a:r>
            <a:r>
              <a:rPr lang="en-US" altLang="zh-CN" sz="2200" baseline="-25000"/>
              <a:t>0</a:t>
            </a:r>
            <a:r>
              <a:rPr lang="en-US" altLang="zh-CN" sz="2200"/>
              <a:t> S</a:t>
            </a:r>
            <a:r>
              <a:rPr lang="en-US" altLang="zh-CN" sz="2200" baseline="-25000"/>
              <a:t>1</a:t>
            </a:r>
            <a:r>
              <a:rPr lang="en-US" altLang="zh-CN" sz="2200"/>
              <a:t>=11</a:t>
            </a:r>
            <a:r>
              <a:rPr lang="zh-CN" altLang="en-US" sz="2200"/>
              <a:t>时：实现并行预置，同步方式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/>
              <a:t>S</a:t>
            </a:r>
            <a:r>
              <a:rPr lang="en-US" altLang="zh-CN" sz="2200" baseline="-25000"/>
              <a:t>0</a:t>
            </a:r>
            <a:r>
              <a:rPr lang="en-US" altLang="zh-CN" sz="2200"/>
              <a:t> S</a:t>
            </a:r>
            <a:r>
              <a:rPr lang="en-US" altLang="zh-CN" sz="2200" baseline="-25000"/>
              <a:t>1</a:t>
            </a:r>
            <a:r>
              <a:rPr lang="en-US" altLang="zh-CN" sz="2200"/>
              <a:t>=01</a:t>
            </a:r>
            <a:r>
              <a:rPr lang="zh-CN" altLang="en-US" sz="2200"/>
              <a:t>时：实现右移位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/>
              <a:t>S</a:t>
            </a:r>
            <a:r>
              <a:rPr lang="en-US" altLang="zh-CN" sz="2200" baseline="-25000"/>
              <a:t>0</a:t>
            </a:r>
            <a:r>
              <a:rPr lang="en-US" altLang="zh-CN" sz="2200"/>
              <a:t> S</a:t>
            </a:r>
            <a:r>
              <a:rPr lang="en-US" altLang="zh-CN" sz="2200" baseline="-25000"/>
              <a:t>1</a:t>
            </a:r>
            <a:r>
              <a:rPr lang="en-US" altLang="zh-CN" sz="2200"/>
              <a:t>=10</a:t>
            </a:r>
            <a:r>
              <a:rPr lang="zh-CN" altLang="en-US" sz="2200"/>
              <a:t>时：实现左移位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/>
              <a:t>S</a:t>
            </a:r>
            <a:r>
              <a:rPr lang="en-US" altLang="zh-CN" sz="2200" baseline="-25000"/>
              <a:t>0</a:t>
            </a:r>
            <a:r>
              <a:rPr lang="en-US" altLang="zh-CN" sz="2200"/>
              <a:t> S</a:t>
            </a:r>
            <a:r>
              <a:rPr lang="en-US" altLang="zh-CN" sz="2200" baseline="-25000"/>
              <a:t>1</a:t>
            </a:r>
            <a:r>
              <a:rPr lang="en-US" altLang="zh-CN" sz="2200"/>
              <a:t>=00</a:t>
            </a:r>
            <a:r>
              <a:rPr lang="zh-CN" altLang="en-US" sz="2200"/>
              <a:t>时：寄存器保持原来状态</a:t>
            </a:r>
          </a:p>
        </p:txBody>
      </p:sp>
      <p:sp>
        <p:nvSpPr>
          <p:cNvPr id="67589" name="Text Box 12">
            <a:extLst>
              <a:ext uri="{FF2B5EF4-FFF2-40B4-BE49-F238E27FC236}">
                <a16:creationId xmlns:a16="http://schemas.microsoft.com/office/drawing/2014/main" id="{5B938122-1C66-034B-8055-C5A758617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4325" y="1844675"/>
            <a:ext cx="481012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200" b="1"/>
              <a:t>74LS194</a:t>
            </a:r>
            <a:r>
              <a:rPr lang="zh-CN" altLang="en-US" sz="2200" b="1"/>
              <a:t>是多功能移位寄存器。 </a:t>
            </a:r>
          </a:p>
        </p:txBody>
      </p:sp>
      <p:grpSp>
        <p:nvGrpSpPr>
          <p:cNvPr id="103433" name="Group 1033">
            <a:extLst>
              <a:ext uri="{FF2B5EF4-FFF2-40B4-BE49-F238E27FC236}">
                <a16:creationId xmlns:a16="http://schemas.microsoft.com/office/drawing/2014/main" id="{6CF32F98-7677-2441-8DBD-7FA79BF2E3D4}"/>
              </a:ext>
            </a:extLst>
          </p:cNvPr>
          <p:cNvGrpSpPr>
            <a:grpSpLocks/>
          </p:cNvGrpSpPr>
          <p:nvPr/>
        </p:nvGrpSpPr>
        <p:grpSpPr bwMode="auto">
          <a:xfrm>
            <a:off x="2549525" y="2252663"/>
            <a:ext cx="7051675" cy="2466975"/>
            <a:chOff x="1606" y="1419"/>
            <a:chExt cx="4442" cy="1554"/>
          </a:xfrm>
        </p:grpSpPr>
        <p:grpSp>
          <p:nvGrpSpPr>
            <p:cNvPr id="67591" name="Group 8">
              <a:extLst>
                <a:ext uri="{FF2B5EF4-FFF2-40B4-BE49-F238E27FC236}">
                  <a16:creationId xmlns:a16="http://schemas.microsoft.com/office/drawing/2014/main" id="{E95EE4AE-F6CF-4546-AB9E-D6456910E0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06" y="1419"/>
              <a:ext cx="4442" cy="1554"/>
              <a:chOff x="1776" y="1461"/>
              <a:chExt cx="4272" cy="1377"/>
            </a:xfrm>
          </p:grpSpPr>
          <p:graphicFrame>
            <p:nvGraphicFramePr>
              <p:cNvPr id="67594" name="Object 5">
                <a:extLst>
                  <a:ext uri="{FF2B5EF4-FFF2-40B4-BE49-F238E27FC236}">
                    <a16:creationId xmlns:a16="http://schemas.microsoft.com/office/drawing/2014/main" id="{A44B1195-E606-2F41-B619-C393FB74102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776" y="1656"/>
              <a:ext cx="4272" cy="11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7601" r:id="rId5" imgW="6565900" imgH="1816100" progId="Visio.Drawing.11">
                      <p:embed/>
                    </p:oleObj>
                  </mc:Choice>
                  <mc:Fallback>
                    <p:oleObj r:id="rId5" imgW="6565900" imgH="1816100" progId="Visio.Drawing.11">
                      <p:embed/>
                      <p:pic>
                        <p:nvPicPr>
                          <p:cNvPr id="0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76" y="1656"/>
                            <a:ext cx="4272" cy="11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7595" name="Text Box 6">
                <a:extLst>
                  <a:ext uri="{FF2B5EF4-FFF2-40B4-BE49-F238E27FC236}">
                    <a16:creationId xmlns:a16="http://schemas.microsoft.com/office/drawing/2014/main" id="{0CE6C77F-693B-EF4E-943A-B00BEEC6D4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66" y="1461"/>
                <a:ext cx="1981" cy="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/>
                  <a:t>74LS194</a:t>
                </a:r>
                <a:r>
                  <a:rPr lang="zh-CN" altLang="en-US" sz="2000" b="1"/>
                  <a:t>移位寄存器功能表</a:t>
                </a:r>
                <a:r>
                  <a:rPr lang="zh-CN" altLang="en-US" sz="2400">
                    <a:latin typeface="Tahoma" panose="020B0604030504040204" pitchFamily="34" charset="0"/>
                  </a:rPr>
                  <a:t> </a:t>
                </a:r>
              </a:p>
            </p:txBody>
          </p:sp>
        </p:grpSp>
        <p:sp>
          <p:nvSpPr>
            <p:cNvPr id="67592" name="Rectangle 14">
              <a:extLst>
                <a:ext uri="{FF2B5EF4-FFF2-40B4-BE49-F238E27FC236}">
                  <a16:creationId xmlns:a16="http://schemas.microsoft.com/office/drawing/2014/main" id="{FDDE8735-2428-D048-8C20-1AA363DB5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" y="254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67593" name="Text Box 13">
              <a:extLst>
                <a:ext uri="{FF2B5EF4-FFF2-40B4-BE49-F238E27FC236}">
                  <a16:creationId xmlns:a16="http://schemas.microsoft.com/office/drawing/2014/main" id="{F9AB3603-CDC0-F044-B8E3-8FE154A596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0" y="2544"/>
              <a:ext cx="24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/>
                <a:t>SL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1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>
            <a:extLst>
              <a:ext uri="{FF2B5EF4-FFF2-40B4-BE49-F238E27FC236}">
                <a16:creationId xmlns:a16="http://schemas.microsoft.com/office/drawing/2014/main" id="{D3F94CD9-4ED6-814B-8588-6C4D3A6E6C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6.4.2 </a:t>
            </a:r>
            <a:r>
              <a:rPr lang="zh-CN" altLang="en-US" sz="3200" b="1"/>
              <a:t>中规模移位寄存器</a:t>
            </a:r>
          </a:p>
        </p:txBody>
      </p:sp>
      <p:sp>
        <p:nvSpPr>
          <p:cNvPr id="68610" name="Rectangle 4">
            <a:extLst>
              <a:ext uri="{FF2B5EF4-FFF2-40B4-BE49-F238E27FC236}">
                <a16:creationId xmlns:a16="http://schemas.microsoft.com/office/drawing/2014/main" id="{BA6ACDBE-16B1-094B-9DFD-85B089F058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685800"/>
          </a:xfrm>
          <a:noFill/>
        </p:spPr>
        <p:txBody>
          <a:bodyPr/>
          <a:lstStyle/>
          <a:p>
            <a:pPr eaLnBrk="1" hangingPunct="1"/>
            <a:r>
              <a:rPr lang="en-US" altLang="zh-CN" sz="2800" b="1">
                <a:ea typeface="隶书" panose="02010509060101010101" pitchFamily="49" charset="-122"/>
              </a:rPr>
              <a:t>JK</a:t>
            </a:r>
            <a:r>
              <a:rPr lang="zh-CN" altLang="en-US" sz="2800" b="1">
                <a:ea typeface="隶书" panose="02010509060101010101" pitchFamily="49" charset="-122"/>
              </a:rPr>
              <a:t>输入的移位寄存器</a:t>
            </a:r>
            <a:r>
              <a:rPr lang="en-US" altLang="zh-CN" sz="2800" b="1">
                <a:ea typeface="隶书" panose="02010509060101010101" pitchFamily="49" charset="-122"/>
              </a:rPr>
              <a:t>74LS195 </a:t>
            </a:r>
          </a:p>
        </p:txBody>
      </p:sp>
      <p:graphicFrame>
        <p:nvGraphicFramePr>
          <p:cNvPr id="68611" name="Object 5">
            <a:extLst>
              <a:ext uri="{FF2B5EF4-FFF2-40B4-BE49-F238E27FC236}">
                <a16:creationId xmlns:a16="http://schemas.microsoft.com/office/drawing/2014/main" id="{C7DDD35C-3BBA-E84D-8B1A-A960864079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381000" y="3216275"/>
          <a:ext cx="4591050" cy="278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1" r:id="rId3" imgW="3987800" imgH="2425700" progId="Visio.Drawing.11">
                  <p:embed/>
                </p:oleObj>
              </mc:Choice>
              <mc:Fallback>
                <p:oleObj r:id="rId3" imgW="3987800" imgH="242570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81000" y="3216275"/>
                        <a:ext cx="4591050" cy="2789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2" name="Text Box 7">
            <a:extLst>
              <a:ext uri="{FF2B5EF4-FFF2-40B4-BE49-F238E27FC236}">
                <a16:creationId xmlns:a16="http://schemas.microsoft.com/office/drawing/2014/main" id="{CE616697-1C6E-7044-AE13-40C4BE3FC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735638"/>
            <a:ext cx="2471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74LS195</a:t>
            </a:r>
            <a:r>
              <a:rPr lang="zh-CN" altLang="en-US" sz="2000" b="1"/>
              <a:t>的逻辑符号 </a:t>
            </a:r>
          </a:p>
        </p:txBody>
      </p:sp>
      <p:sp>
        <p:nvSpPr>
          <p:cNvPr id="68613" name="Text Box 9">
            <a:extLst>
              <a:ext uri="{FF2B5EF4-FFF2-40B4-BE49-F238E27FC236}">
                <a16:creationId xmlns:a16="http://schemas.microsoft.com/office/drawing/2014/main" id="{AB39E879-3BA9-5641-9BA1-C1E844A7E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4325" y="1844675"/>
            <a:ext cx="733107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200" b="1"/>
              <a:t>74LS195</a:t>
            </a:r>
            <a:r>
              <a:rPr lang="zh-CN" altLang="en-US" sz="2200" b="1"/>
              <a:t>实现的是单向移位，只能右移；有并行预预置和外部清零的功能，是同步预置、异步清零。 </a:t>
            </a:r>
          </a:p>
        </p:txBody>
      </p:sp>
      <p:grpSp>
        <p:nvGrpSpPr>
          <p:cNvPr id="21514" name="Group 10">
            <a:extLst>
              <a:ext uri="{FF2B5EF4-FFF2-40B4-BE49-F238E27FC236}">
                <a16:creationId xmlns:a16="http://schemas.microsoft.com/office/drawing/2014/main" id="{30EAB7BE-1DD6-D142-BE9C-E59F475E4705}"/>
              </a:ext>
            </a:extLst>
          </p:cNvPr>
          <p:cNvGrpSpPr>
            <a:grpSpLocks/>
          </p:cNvGrpSpPr>
          <p:nvPr/>
        </p:nvGrpSpPr>
        <p:grpSpPr bwMode="auto">
          <a:xfrm>
            <a:off x="3803650" y="3038475"/>
            <a:ext cx="5262563" cy="2828925"/>
            <a:chOff x="2396" y="1914"/>
            <a:chExt cx="3315" cy="1782"/>
          </a:xfrm>
        </p:grpSpPr>
        <p:sp>
          <p:nvSpPr>
            <p:cNvPr id="68617" name="Text Box 8">
              <a:extLst>
                <a:ext uri="{FF2B5EF4-FFF2-40B4-BE49-F238E27FC236}">
                  <a16:creationId xmlns:a16="http://schemas.microsoft.com/office/drawing/2014/main" id="{4F0A1F91-C413-4344-94AA-50DFD7AB0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5" y="1914"/>
              <a:ext cx="20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/>
                <a:t>74LS195</a:t>
              </a:r>
              <a:r>
                <a:rPr lang="zh-CN" altLang="en-US" sz="2000" b="1"/>
                <a:t>移位寄存器功能表 </a:t>
              </a:r>
            </a:p>
          </p:txBody>
        </p:sp>
        <p:pic>
          <p:nvPicPr>
            <p:cNvPr id="68618" name="Picture 12">
              <a:extLst>
                <a:ext uri="{FF2B5EF4-FFF2-40B4-BE49-F238E27FC236}">
                  <a16:creationId xmlns:a16="http://schemas.microsoft.com/office/drawing/2014/main" id="{0BFE7D54-47DD-B54E-B45E-F311657B7E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6" y="2232"/>
              <a:ext cx="3315" cy="1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8615" name="Text Box 14">
            <a:extLst>
              <a:ext uri="{FF2B5EF4-FFF2-40B4-BE49-F238E27FC236}">
                <a16:creationId xmlns:a16="http://schemas.microsoft.com/office/drawing/2014/main" id="{8AA5EF7B-A1B4-554F-B96B-FAF0E78D0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200" y="4168775"/>
            <a:ext cx="322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ahoma" panose="020B0604030504040204" pitchFamily="34" charset="0"/>
              </a:rPr>
              <a:t>_</a:t>
            </a:r>
          </a:p>
        </p:txBody>
      </p:sp>
      <p:graphicFrame>
        <p:nvGraphicFramePr>
          <p:cNvPr id="68616" name="Object 20">
            <a:extLst>
              <a:ext uri="{FF2B5EF4-FFF2-40B4-BE49-F238E27FC236}">
                <a16:creationId xmlns:a16="http://schemas.microsoft.com/office/drawing/2014/main" id="{DEFC9DB1-45A2-1E4A-A9D4-BE3CC55EBA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2663" y="2809875"/>
          <a:ext cx="1636712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2" name="公式" r:id="rId6" imgW="26619200" imgH="5854700" progId="Equation.3">
                  <p:embed/>
                </p:oleObj>
              </mc:Choice>
              <mc:Fallback>
                <p:oleObj name="公式" r:id="rId6" imgW="26619200" imgH="58547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3" y="2809875"/>
                        <a:ext cx="1636712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3F75B6A8-E730-1748-9D8D-263E47EBE6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6.4.2 </a:t>
            </a:r>
            <a:r>
              <a:rPr lang="zh-CN" altLang="en-US" sz="3200" b="1"/>
              <a:t>中规模移位寄存器</a:t>
            </a:r>
          </a:p>
        </p:txBody>
      </p:sp>
      <p:sp>
        <p:nvSpPr>
          <p:cNvPr id="69634" name="Rectangle 4">
            <a:extLst>
              <a:ext uri="{FF2B5EF4-FFF2-40B4-BE49-F238E27FC236}">
                <a16:creationId xmlns:a16="http://schemas.microsoft.com/office/drawing/2014/main" id="{A2AE79F3-23DA-1B4E-9F28-73565382A7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685800"/>
          </a:xfrm>
          <a:noFill/>
        </p:spPr>
        <p:txBody>
          <a:bodyPr/>
          <a:lstStyle/>
          <a:p>
            <a:pPr eaLnBrk="1" hangingPunct="1"/>
            <a:r>
              <a:rPr lang="zh-CN" altLang="en-US" sz="2800" b="1">
                <a:ea typeface="隶书" panose="02010509060101010101" pitchFamily="49" charset="-122"/>
              </a:rPr>
              <a:t>具有与门输入的</a:t>
            </a:r>
            <a:r>
              <a:rPr lang="en-US" altLang="zh-CN" sz="2800" b="1">
                <a:ea typeface="隶书" panose="02010509060101010101" pitchFamily="49" charset="-122"/>
              </a:rPr>
              <a:t>8</a:t>
            </a:r>
            <a:r>
              <a:rPr lang="zh-CN" altLang="en-US" sz="2800" b="1">
                <a:ea typeface="隶书" panose="02010509060101010101" pitchFamily="49" charset="-122"/>
              </a:rPr>
              <a:t>位移位寄存器</a:t>
            </a:r>
            <a:r>
              <a:rPr lang="en-US" altLang="zh-CN" sz="2800" b="1">
                <a:ea typeface="隶书" panose="02010509060101010101" pitchFamily="49" charset="-122"/>
              </a:rPr>
              <a:t>74LS164 </a:t>
            </a:r>
          </a:p>
        </p:txBody>
      </p:sp>
      <p:sp>
        <p:nvSpPr>
          <p:cNvPr id="69635" name="Text Box 5">
            <a:extLst>
              <a:ext uri="{FF2B5EF4-FFF2-40B4-BE49-F238E27FC236}">
                <a16:creationId xmlns:a16="http://schemas.microsoft.com/office/drawing/2014/main" id="{96CF006D-2B2A-EF45-9AA4-97612304D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4325" y="1844675"/>
            <a:ext cx="733107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200" b="1"/>
              <a:t>74LSl64</a:t>
            </a:r>
            <a:r>
              <a:rPr lang="zh-CN" altLang="en-US" sz="2200" b="1">
                <a:latin typeface="宋体" panose="02010600030101010101" pitchFamily="2" charset="-122"/>
              </a:rPr>
              <a:t>只能单向右移，异步清零，有两个移位输入</a:t>
            </a:r>
            <a:r>
              <a:rPr lang="en-US" altLang="zh-CN" sz="2200" b="1"/>
              <a:t>A</a:t>
            </a:r>
            <a:r>
              <a:rPr lang="zh-CN" altLang="en-US" sz="2200" b="1">
                <a:latin typeface="宋体" panose="02010600030101010101" pitchFamily="2" charset="-122"/>
              </a:rPr>
              <a:t>和</a:t>
            </a:r>
            <a:r>
              <a:rPr lang="en-US" altLang="zh-CN" sz="2200" b="1"/>
              <a:t>B</a:t>
            </a:r>
            <a:r>
              <a:rPr lang="zh-CN" altLang="en-US" sz="2200" b="1"/>
              <a:t>。 </a:t>
            </a:r>
          </a:p>
        </p:txBody>
      </p:sp>
      <p:graphicFrame>
        <p:nvGraphicFramePr>
          <p:cNvPr id="69636" name="Object 6">
            <a:extLst>
              <a:ext uri="{FF2B5EF4-FFF2-40B4-BE49-F238E27FC236}">
                <a16:creationId xmlns:a16="http://schemas.microsoft.com/office/drawing/2014/main" id="{CDA4C44C-A51C-A64D-8B5C-AB060941FB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381000" y="2743200"/>
          <a:ext cx="4648200" cy="262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3" r:id="rId3" imgW="3822700" imgH="2159000" progId="Visio.Drawing.11">
                  <p:embed/>
                </p:oleObj>
              </mc:Choice>
              <mc:Fallback>
                <p:oleObj r:id="rId3" imgW="3822700" imgH="2159000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81000" y="2743200"/>
                        <a:ext cx="4648200" cy="2627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7" name="Text Box 10">
            <a:extLst>
              <a:ext uri="{FF2B5EF4-FFF2-40B4-BE49-F238E27FC236}">
                <a16:creationId xmlns:a16="http://schemas.microsoft.com/office/drawing/2014/main" id="{34EC2D07-7404-0E4B-BC3B-0866B003D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003800"/>
            <a:ext cx="2471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74LS164</a:t>
            </a:r>
            <a:r>
              <a:rPr lang="zh-CN" altLang="en-US" sz="2000" b="1"/>
              <a:t>的逻辑符号 </a:t>
            </a:r>
          </a:p>
        </p:txBody>
      </p:sp>
      <p:grpSp>
        <p:nvGrpSpPr>
          <p:cNvPr id="22538" name="Group 10">
            <a:extLst>
              <a:ext uri="{FF2B5EF4-FFF2-40B4-BE49-F238E27FC236}">
                <a16:creationId xmlns:a16="http://schemas.microsoft.com/office/drawing/2014/main" id="{6F6E33A6-5C7B-2C47-9F96-01E3A3D38EA3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2794000"/>
            <a:ext cx="5365750" cy="2170113"/>
            <a:chOff x="2304" y="1760"/>
            <a:chExt cx="3380" cy="1367"/>
          </a:xfrm>
        </p:grpSpPr>
        <p:sp>
          <p:nvSpPr>
            <p:cNvPr id="69639" name="Text Box 8">
              <a:extLst>
                <a:ext uri="{FF2B5EF4-FFF2-40B4-BE49-F238E27FC236}">
                  <a16:creationId xmlns:a16="http://schemas.microsoft.com/office/drawing/2014/main" id="{A74DA7A4-AD11-CE49-8606-0CD0A7C0B6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8" y="1760"/>
              <a:ext cx="20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/>
                <a:t>74LS164</a:t>
              </a:r>
              <a:r>
                <a:rPr lang="zh-CN" altLang="en-US" sz="2000" b="1"/>
                <a:t>移位寄存器功能表 </a:t>
              </a:r>
            </a:p>
          </p:txBody>
        </p:sp>
        <p:pic>
          <p:nvPicPr>
            <p:cNvPr id="69640" name="Picture 140">
              <a:extLst>
                <a:ext uri="{FF2B5EF4-FFF2-40B4-BE49-F238E27FC236}">
                  <a16:creationId xmlns:a16="http://schemas.microsoft.com/office/drawing/2014/main" id="{4E524C6A-7AB3-CC41-B14B-96E9941BA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2039"/>
              <a:ext cx="3380" cy="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41" name="Picture 144">
              <a:extLst>
                <a:ext uri="{FF2B5EF4-FFF2-40B4-BE49-F238E27FC236}">
                  <a16:creationId xmlns:a16="http://schemas.microsoft.com/office/drawing/2014/main" id="{8F40E74B-3C1F-6742-A7CD-34E1BD985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2711"/>
              <a:ext cx="12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>
            <a:extLst>
              <a:ext uri="{FF2B5EF4-FFF2-40B4-BE49-F238E27FC236}">
                <a16:creationId xmlns:a16="http://schemas.microsoft.com/office/drawing/2014/main" id="{5C24FE72-61FA-AF44-898B-619F0FFD6F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6.4.2 </a:t>
            </a:r>
            <a:r>
              <a:rPr lang="zh-CN" altLang="en-US" sz="3200" b="1"/>
              <a:t>中规模移位寄存器</a:t>
            </a:r>
          </a:p>
        </p:txBody>
      </p:sp>
      <p:sp>
        <p:nvSpPr>
          <p:cNvPr id="70658" name="Rectangle 3">
            <a:extLst>
              <a:ext uri="{FF2B5EF4-FFF2-40B4-BE49-F238E27FC236}">
                <a16:creationId xmlns:a16="http://schemas.microsoft.com/office/drawing/2014/main" id="{67A1D654-F613-B34F-9B11-A669FDA0A9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685800"/>
          </a:xfrm>
          <a:noFill/>
        </p:spPr>
        <p:txBody>
          <a:bodyPr/>
          <a:lstStyle/>
          <a:p>
            <a:pPr eaLnBrk="1" hangingPunct="1"/>
            <a:r>
              <a:rPr lang="zh-CN" altLang="en-US" sz="2800" b="1">
                <a:ea typeface="隶书" panose="02010509060101010101" pitchFamily="49" charset="-122"/>
              </a:rPr>
              <a:t>具有预置功能的</a:t>
            </a:r>
            <a:r>
              <a:rPr lang="en-US" altLang="zh-CN" sz="2800" b="1">
                <a:ea typeface="隶书" panose="02010509060101010101" pitchFamily="49" charset="-122"/>
              </a:rPr>
              <a:t>8</a:t>
            </a:r>
            <a:r>
              <a:rPr lang="zh-CN" altLang="en-US" sz="2800" b="1">
                <a:ea typeface="隶书" panose="02010509060101010101" pitchFamily="49" charset="-122"/>
              </a:rPr>
              <a:t>位移位寄存器</a:t>
            </a:r>
            <a:r>
              <a:rPr lang="en-US" altLang="zh-CN" sz="2800" b="1">
                <a:ea typeface="隶书" panose="02010509060101010101" pitchFamily="49" charset="-122"/>
              </a:rPr>
              <a:t>74LS166 </a:t>
            </a:r>
          </a:p>
        </p:txBody>
      </p:sp>
      <p:sp>
        <p:nvSpPr>
          <p:cNvPr id="70659" name="Text Box 7">
            <a:extLst>
              <a:ext uri="{FF2B5EF4-FFF2-40B4-BE49-F238E27FC236}">
                <a16:creationId xmlns:a16="http://schemas.microsoft.com/office/drawing/2014/main" id="{BDD19799-908D-1648-8B95-55E56D286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905000"/>
            <a:ext cx="3238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74LS166</a:t>
            </a:r>
            <a:r>
              <a:rPr lang="zh-CN" altLang="en-US" sz="2000" b="1"/>
              <a:t>移位寄存器功能表 </a:t>
            </a:r>
          </a:p>
        </p:txBody>
      </p:sp>
      <p:sp>
        <p:nvSpPr>
          <p:cNvPr id="70660" name="Text Box 8">
            <a:extLst>
              <a:ext uri="{FF2B5EF4-FFF2-40B4-BE49-F238E27FC236}">
                <a16:creationId xmlns:a16="http://schemas.microsoft.com/office/drawing/2014/main" id="{645FFB7E-DE3E-DE44-BCE5-B0A6FA2B5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953000"/>
            <a:ext cx="2471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74LS166</a:t>
            </a:r>
            <a:r>
              <a:rPr lang="zh-CN" altLang="en-US" sz="2000" b="1"/>
              <a:t>的逻辑符号 </a:t>
            </a:r>
          </a:p>
        </p:txBody>
      </p:sp>
      <p:graphicFrame>
        <p:nvGraphicFramePr>
          <p:cNvPr id="70661" name="Object 11">
            <a:extLst>
              <a:ext uri="{FF2B5EF4-FFF2-40B4-BE49-F238E27FC236}">
                <a16:creationId xmlns:a16="http://schemas.microsoft.com/office/drawing/2014/main" id="{C1AFCD56-3630-A347-9EE0-751E6EA764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381000" y="2057400"/>
          <a:ext cx="3886200" cy="300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8" r:id="rId3" imgW="3987800" imgH="3086100" progId="Visio.Drawing.11">
                  <p:embed/>
                </p:oleObj>
              </mc:Choice>
              <mc:Fallback>
                <p:oleObj r:id="rId3" imgW="3987800" imgH="3086100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81000" y="2057400"/>
                        <a:ext cx="3886200" cy="300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0662" name="Picture 12">
            <a:extLst>
              <a:ext uri="{FF2B5EF4-FFF2-40B4-BE49-F238E27FC236}">
                <a16:creationId xmlns:a16="http://schemas.microsoft.com/office/drawing/2014/main" id="{48CEADA2-CB7A-E24F-A07C-67B0A155E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286000"/>
            <a:ext cx="6019800" cy="234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563" name="Group 11">
            <a:extLst>
              <a:ext uri="{FF2B5EF4-FFF2-40B4-BE49-F238E27FC236}">
                <a16:creationId xmlns:a16="http://schemas.microsoft.com/office/drawing/2014/main" id="{F5F0316C-CBF6-A846-BFB6-E4890586A038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4641850"/>
            <a:ext cx="6477000" cy="2139950"/>
            <a:chOff x="1104" y="2924"/>
            <a:chExt cx="4080" cy="1348"/>
          </a:xfrm>
        </p:grpSpPr>
        <p:pic>
          <p:nvPicPr>
            <p:cNvPr id="70664" name="Picture 8">
              <a:extLst>
                <a:ext uri="{FF2B5EF4-FFF2-40B4-BE49-F238E27FC236}">
                  <a16:creationId xmlns:a16="http://schemas.microsoft.com/office/drawing/2014/main" id="{B092AD73-B0FB-1D4D-8EE2-2058870F2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" y="2924"/>
              <a:ext cx="1728" cy="1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665" name="Picture 9">
              <a:extLst>
                <a:ext uri="{FF2B5EF4-FFF2-40B4-BE49-F238E27FC236}">
                  <a16:creationId xmlns:a16="http://schemas.microsoft.com/office/drawing/2014/main" id="{301EAEA4-55B5-1143-B0A0-8250F431F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3168"/>
              <a:ext cx="965" cy="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666" name="Picture 10">
              <a:extLst>
                <a:ext uri="{FF2B5EF4-FFF2-40B4-BE49-F238E27FC236}">
                  <a16:creationId xmlns:a16="http://schemas.microsoft.com/office/drawing/2014/main" id="{CD1AE393-EDA6-C54B-8597-ACBC3DF21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3504"/>
              <a:ext cx="688" cy="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>
            <a:extLst>
              <a:ext uri="{FF2B5EF4-FFF2-40B4-BE49-F238E27FC236}">
                <a16:creationId xmlns:a16="http://schemas.microsoft.com/office/drawing/2014/main" id="{B23C43A5-1E19-6C45-84CC-5F8886EFDF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6.5 </a:t>
            </a:r>
            <a:r>
              <a:rPr lang="zh-CN" altLang="en-US" sz="3600" b="1"/>
              <a:t>中规模移存器的应用</a:t>
            </a:r>
            <a:r>
              <a:rPr lang="zh-CN" altLang="en-US"/>
              <a:t> </a:t>
            </a:r>
          </a:p>
        </p:txBody>
      </p:sp>
      <p:sp>
        <p:nvSpPr>
          <p:cNvPr id="71682" name="Rectangle 3">
            <a:extLst>
              <a:ext uri="{FF2B5EF4-FFF2-40B4-BE49-F238E27FC236}">
                <a16:creationId xmlns:a16="http://schemas.microsoft.com/office/drawing/2014/main" id="{5F911C05-44FF-064B-9B9D-117F05D2BC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33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>
                <a:ea typeface="隶书" panose="02010509060101010101" pitchFamily="49" charset="-122"/>
              </a:rPr>
              <a:t>6.5.1 </a:t>
            </a:r>
            <a:r>
              <a:rPr lang="zh-CN" altLang="en-US">
                <a:ea typeface="隶书" panose="02010509060101010101" pitchFamily="49" charset="-122"/>
              </a:rPr>
              <a:t>中规模移存器的扩展 </a:t>
            </a:r>
          </a:p>
        </p:txBody>
      </p:sp>
      <p:sp>
        <p:nvSpPr>
          <p:cNvPr id="71683" name="Text Box 4">
            <a:extLst>
              <a:ext uri="{FF2B5EF4-FFF2-40B4-BE49-F238E27FC236}">
                <a16:creationId xmlns:a16="http://schemas.microsoft.com/office/drawing/2014/main" id="{4091B9AB-E031-F747-9D35-BD95B8E95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981200"/>
            <a:ext cx="4918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/>
              <a:t>例：用</a:t>
            </a:r>
            <a:r>
              <a:rPr lang="en-US" altLang="zh-CN" sz="2400" b="1"/>
              <a:t>74LS194</a:t>
            </a:r>
            <a:r>
              <a:rPr lang="zh-CN" altLang="en-US" sz="2400" b="1"/>
              <a:t>构成</a:t>
            </a:r>
            <a:r>
              <a:rPr lang="en-US" altLang="zh-CN" sz="2400" b="1"/>
              <a:t>8</a:t>
            </a:r>
            <a:r>
              <a:rPr lang="zh-CN" altLang="en-US" sz="2400" b="1"/>
              <a:t>位双向移存器 </a:t>
            </a:r>
          </a:p>
        </p:txBody>
      </p:sp>
      <p:graphicFrame>
        <p:nvGraphicFramePr>
          <p:cNvPr id="71684" name="Object 5">
            <a:extLst>
              <a:ext uri="{FF2B5EF4-FFF2-40B4-BE49-F238E27FC236}">
                <a16:creationId xmlns:a16="http://schemas.microsoft.com/office/drawing/2014/main" id="{880AB2FF-B599-1C4E-8FC2-718FF44F88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2979738"/>
          <a:ext cx="9144000" cy="319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6" name="Visio" r:id="rId3" imgW="86385400" imgH="30162500" progId="Visio.Drawing.11">
                  <p:embed/>
                </p:oleObj>
              </mc:Choice>
              <mc:Fallback>
                <p:oleObj name="Visio" r:id="rId3" imgW="86385400" imgH="3016250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979738"/>
                        <a:ext cx="9144000" cy="319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65091E26-C06B-E64F-A8F9-D18C464929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6.5.2</a:t>
            </a:r>
            <a:r>
              <a:rPr lang="zh-CN" altLang="en-US" sz="3200" b="1"/>
              <a:t>中规模移存器构成串－并变换器</a:t>
            </a:r>
            <a:r>
              <a:rPr lang="zh-CN" altLang="en-US"/>
              <a:t> </a:t>
            </a:r>
          </a:p>
        </p:txBody>
      </p:sp>
      <p:sp>
        <p:nvSpPr>
          <p:cNvPr id="72706" name="Text Box 5">
            <a:extLst>
              <a:ext uri="{FF2B5EF4-FFF2-40B4-BE49-F238E27FC236}">
                <a16:creationId xmlns:a16="http://schemas.microsoft.com/office/drawing/2014/main" id="{A3272F85-79DF-7B47-A6A5-BAAE7CC13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262688"/>
            <a:ext cx="3441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8</a:t>
            </a:r>
            <a:r>
              <a:rPr lang="zh-CN" altLang="en-US" sz="2000" b="1"/>
              <a:t>位串行数据转换为并行数据 </a:t>
            </a:r>
          </a:p>
        </p:txBody>
      </p:sp>
      <p:pic>
        <p:nvPicPr>
          <p:cNvPr id="72707" name="Picture 93">
            <a:extLst>
              <a:ext uri="{FF2B5EF4-FFF2-40B4-BE49-F238E27FC236}">
                <a16:creationId xmlns:a16="http://schemas.microsoft.com/office/drawing/2014/main" id="{56A8F4DA-33C7-854F-83BD-95A257D13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7010400" cy="488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8" name="Line 94">
            <a:extLst>
              <a:ext uri="{FF2B5EF4-FFF2-40B4-BE49-F238E27FC236}">
                <a16:creationId xmlns:a16="http://schemas.microsoft.com/office/drawing/2014/main" id="{1563824F-4C21-B24C-BC67-4CC6F9304C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3733800"/>
            <a:ext cx="152400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2709" name="Line 95">
            <a:extLst>
              <a:ext uri="{FF2B5EF4-FFF2-40B4-BE49-F238E27FC236}">
                <a16:creationId xmlns:a16="http://schemas.microsoft.com/office/drawing/2014/main" id="{153F1F7F-2C7F-2D45-8753-7256ABE90F8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373380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2710" name="Line 97">
            <a:extLst>
              <a:ext uri="{FF2B5EF4-FFF2-40B4-BE49-F238E27FC236}">
                <a16:creationId xmlns:a16="http://schemas.microsoft.com/office/drawing/2014/main" id="{B3F91F41-C32D-B44B-AA00-3572BC96B2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0" y="373380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2711" name="Line 98">
            <a:extLst>
              <a:ext uri="{FF2B5EF4-FFF2-40B4-BE49-F238E27FC236}">
                <a16:creationId xmlns:a16="http://schemas.microsoft.com/office/drawing/2014/main" id="{381F4675-3AB0-AE41-BAEC-9F49DCDC32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733800"/>
            <a:ext cx="152400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2712" name="Line 99">
            <a:extLst>
              <a:ext uri="{FF2B5EF4-FFF2-40B4-BE49-F238E27FC236}">
                <a16:creationId xmlns:a16="http://schemas.microsoft.com/office/drawing/2014/main" id="{929FF04C-B631-9742-82BD-6D90A4524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3962400"/>
            <a:ext cx="152400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2713" name="Text Box 10">
            <a:extLst>
              <a:ext uri="{FF2B5EF4-FFF2-40B4-BE49-F238E27FC236}">
                <a16:creationId xmlns:a16="http://schemas.microsoft.com/office/drawing/2014/main" id="{255BA7BC-D18E-284B-BA4C-88EA2CC90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7313" y="1335088"/>
            <a:ext cx="815975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ahoma" panose="020B0604030504040204" pitchFamily="34" charset="0"/>
              </a:rPr>
              <a:t>0 000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000">
                <a:latin typeface="Tahoma" panose="020B0604030504040204" pitchFamily="34" charset="0"/>
              </a:rPr>
              <a:t>      …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ahoma" panose="020B0604030504040204" pitchFamily="34" charset="0"/>
              </a:rPr>
              <a:t>0 </a:t>
            </a:r>
            <a:r>
              <a:rPr lang="zh-CN" altLang="en-US" sz="2000">
                <a:solidFill>
                  <a:srgbClr val="FF0000"/>
                </a:solidFill>
                <a:latin typeface="Tahoma" panose="020B0604030504040204" pitchFamily="34" charset="0"/>
              </a:rPr>
              <a:t>111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ahoma" panose="020B0604030504040204" pitchFamily="34" charset="0"/>
              </a:rPr>
              <a:t>1 000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000">
                <a:latin typeface="Tahoma" panose="020B0604030504040204" pitchFamily="34" charset="0"/>
              </a:rPr>
              <a:t>      …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ahoma" panose="020B0604030504040204" pitchFamily="34" charset="0"/>
              </a:rPr>
              <a:t>1 </a:t>
            </a:r>
            <a:r>
              <a:rPr lang="zh-CN" altLang="en-US" sz="2000">
                <a:solidFill>
                  <a:srgbClr val="FF0000"/>
                </a:solidFill>
                <a:latin typeface="Tahoma" panose="020B0604030504040204" pitchFamily="34" charset="0"/>
              </a:rPr>
              <a:t>111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>
            <a:extLst>
              <a:ext uri="{FF2B5EF4-FFF2-40B4-BE49-F238E27FC236}">
                <a16:creationId xmlns:a16="http://schemas.microsoft.com/office/drawing/2014/main" id="{E1B87325-473F-E74F-B36D-D190A56EA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6.5.3 </a:t>
            </a:r>
            <a:r>
              <a:rPr lang="zh-CN" altLang="en-US" sz="3200" b="1"/>
              <a:t>中规模移存器构成并－串变换器</a:t>
            </a:r>
            <a:r>
              <a:rPr lang="zh-CN" altLang="en-US"/>
              <a:t> </a:t>
            </a:r>
          </a:p>
        </p:txBody>
      </p:sp>
      <p:sp>
        <p:nvSpPr>
          <p:cNvPr id="73730" name="Text Box 4">
            <a:extLst>
              <a:ext uri="{FF2B5EF4-FFF2-40B4-BE49-F238E27FC236}">
                <a16:creationId xmlns:a16="http://schemas.microsoft.com/office/drawing/2014/main" id="{269D0094-949C-A840-8BDF-51FDA8F9A8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725" y="1316038"/>
            <a:ext cx="7559675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200" b="1">
                <a:latin typeface="宋体" panose="02010600030101010101" pitchFamily="2" charset="-122"/>
              </a:rPr>
              <a:t>    </a:t>
            </a:r>
            <a:r>
              <a:rPr lang="zh-CN" altLang="en-US" sz="2200" b="1"/>
              <a:t>并行－串行数据变换的控制方式可以有很多种，主要是通过逻辑电路控制并行数据的置入时机，当前一组数据全部移出时开始置入第二组数据。 </a:t>
            </a:r>
          </a:p>
        </p:txBody>
      </p:sp>
      <p:graphicFrame>
        <p:nvGraphicFramePr>
          <p:cNvPr id="73731" name="Object 5">
            <a:extLst>
              <a:ext uri="{FF2B5EF4-FFF2-40B4-BE49-F238E27FC236}">
                <a16:creationId xmlns:a16="http://schemas.microsoft.com/office/drawing/2014/main" id="{50868713-F66A-1E43-90ED-503F57BF65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2581275"/>
          <a:ext cx="8458200" cy="343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4" r:id="rId3" imgW="7721600" imgH="3149600" progId="Visio.Drawing.11">
                  <p:embed/>
                </p:oleObj>
              </mc:Choice>
              <mc:Fallback>
                <p:oleObj r:id="rId3" imgW="7721600" imgH="314960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581275"/>
                        <a:ext cx="8458200" cy="343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2" name="Text Box 6">
            <a:extLst>
              <a:ext uri="{FF2B5EF4-FFF2-40B4-BE49-F238E27FC236}">
                <a16:creationId xmlns:a16="http://schemas.microsoft.com/office/drawing/2014/main" id="{9BD7ED6A-600B-3B42-8C39-C92C12046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6173788"/>
            <a:ext cx="49514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/>
              <a:t>用</a:t>
            </a:r>
            <a:r>
              <a:rPr lang="en-US" altLang="zh-CN" sz="2000" b="1"/>
              <a:t>74LS169</a:t>
            </a:r>
            <a:r>
              <a:rPr lang="zh-CN" altLang="en-US" sz="2000" b="1"/>
              <a:t>和</a:t>
            </a:r>
            <a:r>
              <a:rPr lang="en-US" altLang="zh-CN" sz="2000" b="1"/>
              <a:t>74LS166</a:t>
            </a:r>
            <a:r>
              <a:rPr lang="zh-CN" altLang="en-US" sz="2000" b="1"/>
              <a:t>实现并入串出的功能 </a:t>
            </a:r>
          </a:p>
        </p:txBody>
      </p:sp>
      <p:sp>
        <p:nvSpPr>
          <p:cNvPr id="73733" name="Rectangle 8">
            <a:extLst>
              <a:ext uri="{FF2B5EF4-FFF2-40B4-BE49-F238E27FC236}">
                <a16:creationId xmlns:a16="http://schemas.microsoft.com/office/drawing/2014/main" id="{4A1B9D16-0D6B-1943-ACA4-FA24CAC81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486275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73734" name="Text Box 7">
            <a:extLst>
              <a:ext uri="{FF2B5EF4-FFF2-40B4-BE49-F238E27FC236}">
                <a16:creationId xmlns:a16="http://schemas.microsoft.com/office/drawing/2014/main" id="{1B178FC3-A19A-C84A-B30F-B248772B6B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4850" y="4410075"/>
            <a:ext cx="361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&amp;</a:t>
            </a:r>
          </a:p>
        </p:txBody>
      </p:sp>
      <p:sp>
        <p:nvSpPr>
          <p:cNvPr id="73735" name="Rectangle 9">
            <a:extLst>
              <a:ext uri="{FF2B5EF4-FFF2-40B4-BE49-F238E27FC236}">
                <a16:creationId xmlns:a16="http://schemas.microsoft.com/office/drawing/2014/main" id="{0CFDE276-0326-8A47-9C85-F883FB42B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5476875"/>
            <a:ext cx="762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73736" name="Rectangle 12">
            <a:extLst>
              <a:ext uri="{FF2B5EF4-FFF2-40B4-BE49-F238E27FC236}">
                <a16:creationId xmlns:a16="http://schemas.microsoft.com/office/drawing/2014/main" id="{F3FC7671-BE4D-5946-9F90-A26E9FC90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4181475"/>
            <a:ext cx="6096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73737" name="Rectangle 10">
            <a:extLst>
              <a:ext uri="{FF2B5EF4-FFF2-40B4-BE49-F238E27FC236}">
                <a16:creationId xmlns:a16="http://schemas.microsoft.com/office/drawing/2014/main" id="{510B6093-9E8B-6C46-987C-721533B8D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4181475"/>
            <a:ext cx="762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Tahoma" panose="020B0604030504040204" pitchFamily="34" charset="0"/>
              </a:rPr>
              <a:t>串行输出</a:t>
            </a:r>
          </a:p>
        </p:txBody>
      </p:sp>
      <p:sp>
        <p:nvSpPr>
          <p:cNvPr id="73738" name="Text Box 13">
            <a:extLst>
              <a:ext uri="{FF2B5EF4-FFF2-40B4-BE49-F238E27FC236}">
                <a16:creationId xmlns:a16="http://schemas.microsoft.com/office/drawing/2014/main" id="{896371C6-C4B1-F040-B70F-2D3DA6C559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3200" y="4440238"/>
            <a:ext cx="42862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Tahoma" panose="020B0604030504040204" pitchFamily="34" charset="0"/>
              </a:rPr>
              <a:t>并行输入</a:t>
            </a:r>
          </a:p>
        </p:txBody>
      </p:sp>
      <p:sp>
        <p:nvSpPr>
          <p:cNvPr id="73739" name="Line 14">
            <a:extLst>
              <a:ext uri="{FF2B5EF4-FFF2-40B4-BE49-F238E27FC236}">
                <a16:creationId xmlns:a16="http://schemas.microsoft.com/office/drawing/2014/main" id="{C561E134-3B88-0346-8393-4A1CDE1995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10400" y="402907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740" name="Line 15">
            <a:extLst>
              <a:ext uri="{FF2B5EF4-FFF2-40B4-BE49-F238E27FC236}">
                <a16:creationId xmlns:a16="http://schemas.microsoft.com/office/drawing/2014/main" id="{5A92B33C-70CC-DE44-B424-2AE9FEF4C3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5200" y="441007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72432" name="Text Box 16">
            <a:extLst>
              <a:ext uri="{FF2B5EF4-FFF2-40B4-BE49-F238E27FC236}">
                <a16:creationId xmlns:a16="http://schemas.microsoft.com/office/drawing/2014/main" id="{D1BA19BC-E7AC-D642-AECD-63AB87F4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5143500"/>
            <a:ext cx="6238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/>
              <a:t>0 </a:t>
            </a:r>
            <a:r>
              <a:rPr lang="en-US" altLang="zh-CN" sz="1600" b="1">
                <a:solidFill>
                  <a:schemeClr val="hlink"/>
                </a:solidFill>
              </a:rPr>
              <a:t>111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 b="1">
              <a:solidFill>
                <a:schemeClr val="hlink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/>
              <a:t>1 </a:t>
            </a:r>
            <a:r>
              <a:rPr lang="en-US" altLang="zh-CN" sz="1600" b="1">
                <a:solidFill>
                  <a:schemeClr val="hlink"/>
                </a:solidFill>
              </a:rPr>
              <a:t>111</a:t>
            </a:r>
          </a:p>
        </p:txBody>
      </p:sp>
      <p:sp>
        <p:nvSpPr>
          <p:cNvPr id="73742" name="Text Box 15">
            <a:extLst>
              <a:ext uri="{FF2B5EF4-FFF2-40B4-BE49-F238E27FC236}">
                <a16:creationId xmlns:a16="http://schemas.microsoft.com/office/drawing/2014/main" id="{EBF28D7C-1B67-554A-917B-6EBC594DC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5413" y="2757488"/>
            <a:ext cx="1200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ahoma" panose="020B0604030504040204" pitchFamily="34" charset="0"/>
              </a:rPr>
              <a:t>同步预置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432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id="{D3183124-64FA-9449-AC23-B43D709F8E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6.5.4 </a:t>
            </a:r>
            <a:r>
              <a:rPr lang="zh-CN" altLang="en-US" sz="3200" b="1"/>
              <a:t>中规模移存器构成计数器</a:t>
            </a:r>
            <a:r>
              <a:rPr lang="zh-CN" altLang="en-US"/>
              <a:t> </a:t>
            </a:r>
          </a:p>
        </p:txBody>
      </p:sp>
      <p:graphicFrame>
        <p:nvGraphicFramePr>
          <p:cNvPr id="74754" name="Object 9">
            <a:extLst>
              <a:ext uri="{FF2B5EF4-FFF2-40B4-BE49-F238E27FC236}">
                <a16:creationId xmlns:a16="http://schemas.microsoft.com/office/drawing/2014/main" id="{081F43F8-02D2-7D4E-AB33-714B02ABEF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62450" y="3019425"/>
          <a:ext cx="4313238" cy="357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3" name="Visio" r:id="rId3" imgW="25577800" imgH="21145500" progId="Visio.Drawing.11">
                  <p:embed/>
                </p:oleObj>
              </mc:Choice>
              <mc:Fallback>
                <p:oleObj name="Visio" r:id="rId3" imgW="25577800" imgH="21145500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450" y="3019425"/>
                        <a:ext cx="4313238" cy="357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5" name="Text Box 5">
            <a:extLst>
              <a:ext uri="{FF2B5EF4-FFF2-40B4-BE49-F238E27FC236}">
                <a16:creationId xmlns:a16="http://schemas.microsoft.com/office/drawing/2014/main" id="{1C6DC915-7E4E-8E46-AAFC-EFCAE0A18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725" y="1360488"/>
            <a:ext cx="46323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/>
              <a:t>例</a:t>
            </a:r>
            <a:r>
              <a:rPr lang="en-US" altLang="zh-CN" sz="2200" b="1"/>
              <a:t>: </a:t>
            </a:r>
            <a:r>
              <a:rPr lang="zh-CN" altLang="en-US" sz="2200" b="1"/>
              <a:t>分析下图所示电路的逻辑功能。 </a:t>
            </a:r>
          </a:p>
        </p:txBody>
      </p:sp>
      <p:graphicFrame>
        <p:nvGraphicFramePr>
          <p:cNvPr id="26634" name="Object 5">
            <a:extLst>
              <a:ext uri="{FF2B5EF4-FFF2-40B4-BE49-F238E27FC236}">
                <a16:creationId xmlns:a16="http://schemas.microsoft.com/office/drawing/2014/main" id="{4E382523-E337-C84C-9885-D4852C2891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98650" y="2017713"/>
          <a:ext cx="58531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4" name="公式" r:id="rId5" imgW="66116200" imgH="6146800" progId="Equation.3">
                  <p:embed/>
                </p:oleObj>
              </mc:Choice>
              <mc:Fallback>
                <p:oleObj name="公式" r:id="rId5" imgW="66116200" imgH="6146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8650" y="2017713"/>
                        <a:ext cx="5853113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638" name="Group 14">
            <a:extLst>
              <a:ext uri="{FF2B5EF4-FFF2-40B4-BE49-F238E27FC236}">
                <a16:creationId xmlns:a16="http://schemas.microsoft.com/office/drawing/2014/main" id="{AE5C376B-866F-F54E-A336-AAEA1C6BFA63}"/>
              </a:ext>
            </a:extLst>
          </p:cNvPr>
          <p:cNvGrpSpPr>
            <a:grpSpLocks/>
          </p:cNvGrpSpPr>
          <p:nvPr/>
        </p:nvGrpSpPr>
        <p:grpSpPr bwMode="auto">
          <a:xfrm>
            <a:off x="1816100" y="2714625"/>
            <a:ext cx="3654425" cy="512763"/>
            <a:chOff x="1194" y="1735"/>
            <a:chExt cx="2302" cy="323"/>
          </a:xfrm>
        </p:grpSpPr>
        <p:graphicFrame>
          <p:nvGraphicFramePr>
            <p:cNvPr id="74758" name="Object 6">
              <a:extLst>
                <a:ext uri="{FF2B5EF4-FFF2-40B4-BE49-F238E27FC236}">
                  <a16:creationId xmlns:a16="http://schemas.microsoft.com/office/drawing/2014/main" id="{C10073F5-D0E8-524B-8BEF-1F28889DFF8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45" y="1735"/>
            <a:ext cx="1451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765" name="公式" r:id="rId7" imgW="26619200" imgH="5854700" progId="Equation.3">
                    <p:embed/>
                  </p:oleObj>
                </mc:Choice>
                <mc:Fallback>
                  <p:oleObj name="公式" r:id="rId7" imgW="26619200" imgH="58547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5" y="1735"/>
                          <a:ext cx="1451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4759" name="Rectangle 7">
              <a:extLst>
                <a:ext uri="{FF2B5EF4-FFF2-40B4-BE49-F238E27FC236}">
                  <a16:creationId xmlns:a16="http://schemas.microsoft.com/office/drawing/2014/main" id="{0CD9C1C6-FE25-CC45-8780-AFB92798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" y="1747"/>
              <a:ext cx="82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 b="1"/>
                <a:t>同步预置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2C19AE73-ABDE-6047-AFD0-B0274EDA7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/>
              <a:t>74LS90</a:t>
            </a:r>
            <a:r>
              <a:rPr lang="zh-CN" altLang="en-US" sz="3200"/>
              <a:t>应用举例</a:t>
            </a:r>
          </a:p>
        </p:txBody>
      </p:sp>
      <p:pic>
        <p:nvPicPr>
          <p:cNvPr id="20482" name="Picture 5">
            <a:extLst>
              <a:ext uri="{FF2B5EF4-FFF2-40B4-BE49-F238E27FC236}">
                <a16:creationId xmlns:a16="http://schemas.microsoft.com/office/drawing/2014/main" id="{F460BD67-BD30-C241-A1C5-556F623DF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97088"/>
            <a:ext cx="8789988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 Box 6">
            <a:extLst>
              <a:ext uri="{FF2B5EF4-FFF2-40B4-BE49-F238E27FC236}">
                <a16:creationId xmlns:a16="http://schemas.microsoft.com/office/drawing/2014/main" id="{F1908167-C13B-7644-AFEC-2BBEC8F12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325" y="6045200"/>
            <a:ext cx="344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ahoma" panose="020B0604030504040204" pitchFamily="34" charset="0"/>
              </a:rPr>
              <a:t>a</a:t>
            </a:r>
          </a:p>
        </p:txBody>
      </p:sp>
      <p:sp>
        <p:nvSpPr>
          <p:cNvPr id="20484" name="Text Box 7">
            <a:extLst>
              <a:ext uri="{FF2B5EF4-FFF2-40B4-BE49-F238E27FC236}">
                <a16:creationId xmlns:a16="http://schemas.microsoft.com/office/drawing/2014/main" id="{5A8C8838-5CCE-254F-87B5-BE4792675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4513" y="6011863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ahoma" panose="020B0604030504040204" pitchFamily="34" charset="0"/>
              </a:rPr>
              <a:t>b</a:t>
            </a:r>
          </a:p>
        </p:txBody>
      </p:sp>
      <p:sp>
        <p:nvSpPr>
          <p:cNvPr id="20485" name="Text Box 8">
            <a:extLst>
              <a:ext uri="{FF2B5EF4-FFF2-40B4-BE49-F238E27FC236}">
                <a16:creationId xmlns:a16="http://schemas.microsoft.com/office/drawing/2014/main" id="{7A528937-E8CC-3F4D-BD92-4F1BF97B5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1355725"/>
            <a:ext cx="6311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latin typeface="Tahoma" panose="020B0604030504040204" pitchFamily="34" charset="0"/>
              </a:rPr>
              <a:t>分析下图，说明计数器的模值，画出状态图。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>
            <a:extLst>
              <a:ext uri="{FF2B5EF4-FFF2-40B4-BE49-F238E27FC236}">
                <a16:creationId xmlns:a16="http://schemas.microsoft.com/office/drawing/2014/main" id="{C5D15775-4263-1149-8821-F72E48532E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6.5.4 </a:t>
            </a:r>
            <a:r>
              <a:rPr lang="zh-CN" altLang="en-US" sz="3200" b="1"/>
              <a:t>中规模移存器构成计数器</a:t>
            </a:r>
            <a:r>
              <a:rPr lang="zh-CN" altLang="en-US"/>
              <a:t> </a:t>
            </a:r>
          </a:p>
        </p:txBody>
      </p:sp>
      <p:sp>
        <p:nvSpPr>
          <p:cNvPr id="75778" name="Text Box 5">
            <a:extLst>
              <a:ext uri="{FF2B5EF4-FFF2-40B4-BE49-F238E27FC236}">
                <a16:creationId xmlns:a16="http://schemas.microsoft.com/office/drawing/2014/main" id="{5DB0E9C3-3672-6E42-999B-B4889AFEF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725" y="1360488"/>
            <a:ext cx="45624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/>
              <a:t>例</a:t>
            </a:r>
            <a:r>
              <a:rPr lang="en-US" altLang="zh-CN" sz="2200" b="1"/>
              <a:t>: </a:t>
            </a:r>
            <a:r>
              <a:rPr lang="zh-CN" altLang="en-US" sz="2200" b="1"/>
              <a:t>分析下图所示电路的逻辑功能。</a:t>
            </a:r>
          </a:p>
        </p:txBody>
      </p:sp>
      <p:graphicFrame>
        <p:nvGraphicFramePr>
          <p:cNvPr id="75779" name="Object 6">
            <a:extLst>
              <a:ext uri="{FF2B5EF4-FFF2-40B4-BE49-F238E27FC236}">
                <a16:creationId xmlns:a16="http://schemas.microsoft.com/office/drawing/2014/main" id="{412C1239-BBF2-6747-ACB4-06C4046BAB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2352675"/>
          <a:ext cx="7162800" cy="421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4" name="Visio" r:id="rId3" imgW="43510200" imgH="25641300" progId="Visio.Drawing.11">
                  <p:embed/>
                </p:oleObj>
              </mc:Choice>
              <mc:Fallback>
                <p:oleObj name="Visio" r:id="rId3" imgW="43510200" imgH="25641300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352675"/>
                        <a:ext cx="7162800" cy="421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0" name="Text Box 7">
            <a:extLst>
              <a:ext uri="{FF2B5EF4-FFF2-40B4-BE49-F238E27FC236}">
                <a16:creationId xmlns:a16="http://schemas.microsoft.com/office/drawing/2014/main" id="{3A7445D8-B41C-0246-8E4A-5ADD7FEE4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5925" y="1914525"/>
            <a:ext cx="33131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/>
              <a:t>模</a:t>
            </a:r>
            <a:r>
              <a:rPr lang="en-US" altLang="zh-CN" sz="2000" b="1"/>
              <a:t>12</a:t>
            </a:r>
            <a:r>
              <a:rPr lang="zh-CN" altLang="en-US" sz="2000" b="1"/>
              <a:t>的计数器的状态转移表 </a:t>
            </a:r>
          </a:p>
        </p:txBody>
      </p:sp>
      <p:graphicFrame>
        <p:nvGraphicFramePr>
          <p:cNvPr id="75781" name="Object 9">
            <a:extLst>
              <a:ext uri="{FF2B5EF4-FFF2-40B4-BE49-F238E27FC236}">
                <a16:creationId xmlns:a16="http://schemas.microsoft.com/office/drawing/2014/main" id="{C0A599F3-9243-A14D-9A7C-5197E874BE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84938" y="171450"/>
          <a:ext cx="2573337" cy="213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5" name="Visio" r:id="rId5" imgW="25577800" imgH="21145500" progId="Visio.Drawing.11">
                  <p:embed/>
                </p:oleObj>
              </mc:Choice>
              <mc:Fallback>
                <p:oleObj name="Visio" r:id="rId5" imgW="25577800" imgH="21145500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4938" y="171450"/>
                        <a:ext cx="2573337" cy="213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>
            <a:extLst>
              <a:ext uri="{FF2B5EF4-FFF2-40B4-BE49-F238E27FC236}">
                <a16:creationId xmlns:a16="http://schemas.microsoft.com/office/drawing/2014/main" id="{1D321F0A-CD4B-0B4D-B6C7-48F5AF9475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6.5.5 </a:t>
            </a:r>
            <a:r>
              <a:rPr lang="zh-CN" altLang="en-US" sz="3200" b="1"/>
              <a:t>中规模移存器构成分频器</a:t>
            </a:r>
            <a:r>
              <a:rPr lang="zh-CN" altLang="en-US"/>
              <a:t> </a:t>
            </a:r>
          </a:p>
        </p:txBody>
      </p:sp>
      <p:graphicFrame>
        <p:nvGraphicFramePr>
          <p:cNvPr id="76802" name="Object 4">
            <a:extLst>
              <a:ext uri="{FF2B5EF4-FFF2-40B4-BE49-F238E27FC236}">
                <a16:creationId xmlns:a16="http://schemas.microsoft.com/office/drawing/2014/main" id="{C96D178E-AC31-6A42-B609-04317B3ABF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1295400"/>
          <a:ext cx="6477000" cy="530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0" name="Visio" r:id="rId3" imgW="6197600" imgH="5080000" progId="Visio.Drawing.11">
                  <p:embed/>
                </p:oleObj>
              </mc:Choice>
              <mc:Fallback>
                <p:oleObj name="Visio" r:id="rId3" imgW="6197600" imgH="50800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295400"/>
                        <a:ext cx="6477000" cy="530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3" name="Text Box 5">
            <a:extLst>
              <a:ext uri="{FF2B5EF4-FFF2-40B4-BE49-F238E27FC236}">
                <a16:creationId xmlns:a16="http://schemas.microsoft.com/office/drawing/2014/main" id="{3F83D803-34C9-2D44-9A63-0FCD939AD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8050" y="1358900"/>
            <a:ext cx="29273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74195</a:t>
            </a:r>
            <a:r>
              <a:rPr lang="zh-CN" altLang="en-US" sz="2000" b="1"/>
              <a:t>为同步预置，上升沿触发的移位寄存器。</a:t>
            </a:r>
          </a:p>
        </p:txBody>
      </p:sp>
      <p:sp>
        <p:nvSpPr>
          <p:cNvPr id="76804" name="Text Box 6">
            <a:extLst>
              <a:ext uri="{FF2B5EF4-FFF2-40B4-BE49-F238E27FC236}">
                <a16:creationId xmlns:a16="http://schemas.microsoft.com/office/drawing/2014/main" id="{6EC07E7F-A5E8-0840-A5A7-63178FA3F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4953000"/>
            <a:ext cx="32480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/>
              <a:t>由</a:t>
            </a:r>
            <a:r>
              <a:rPr lang="en-US" altLang="zh-CN" sz="1600" b="1"/>
              <a:t>74138</a:t>
            </a:r>
            <a:r>
              <a:rPr lang="zh-CN" altLang="en-US" sz="1600" b="1"/>
              <a:t>和</a:t>
            </a:r>
            <a:r>
              <a:rPr lang="en-US" altLang="zh-CN" sz="1600" b="1"/>
              <a:t>74195</a:t>
            </a:r>
            <a:r>
              <a:rPr lang="zh-CN" altLang="en-US" sz="1600" b="1"/>
              <a:t>构成的可控分频器</a:t>
            </a:r>
          </a:p>
        </p:txBody>
      </p:sp>
      <p:sp>
        <p:nvSpPr>
          <p:cNvPr id="577543" name="Text Box 7">
            <a:extLst>
              <a:ext uri="{FF2B5EF4-FFF2-40B4-BE49-F238E27FC236}">
                <a16:creationId xmlns:a16="http://schemas.microsoft.com/office/drawing/2014/main" id="{A44C633D-806F-3C4D-8AB0-11C4BD82A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2486025"/>
            <a:ext cx="3048000" cy="251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/>
              <a:t>当</a:t>
            </a:r>
            <a:r>
              <a:rPr lang="en-US" altLang="zh-CN" sz="2000" b="1"/>
              <a:t>CBA=111</a:t>
            </a:r>
            <a:r>
              <a:rPr lang="zh-CN" altLang="en-US" sz="2000" b="1"/>
              <a:t>时，</a:t>
            </a:r>
            <a:r>
              <a:rPr lang="en-US" altLang="zh-CN" sz="2000" b="1"/>
              <a:t>8</a:t>
            </a:r>
            <a:r>
              <a:rPr lang="zh-CN" altLang="en-US" sz="2000" b="1"/>
              <a:t>位移存器的预置值为</a:t>
            </a:r>
            <a:r>
              <a:rPr lang="en-US" altLang="zh-CN" sz="2000" b="1"/>
              <a:t>0111 1111</a:t>
            </a:r>
            <a:r>
              <a:rPr lang="zh-CN" altLang="en-US" sz="2000" b="1"/>
              <a:t>，  电路实现</a:t>
            </a:r>
            <a:r>
              <a:rPr lang="en-US" altLang="zh-CN" sz="2000" b="1"/>
              <a:t>8</a:t>
            </a:r>
            <a:r>
              <a:rPr lang="zh-CN" altLang="en-US" sz="2000" b="1"/>
              <a:t>分频</a:t>
            </a:r>
            <a:r>
              <a:rPr lang="en-US" altLang="zh-CN" sz="2000" b="1"/>
              <a:t>.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1100" b="1"/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/>
              <a:t>当</a:t>
            </a:r>
            <a:r>
              <a:rPr lang="en-US" altLang="zh-CN" sz="2000" b="1"/>
              <a:t>CBA=001</a:t>
            </a:r>
            <a:r>
              <a:rPr lang="zh-CN" altLang="en-US" sz="2000" b="1"/>
              <a:t>时，</a:t>
            </a:r>
            <a:r>
              <a:rPr lang="en-US" altLang="zh-CN" sz="2000" b="1"/>
              <a:t>8</a:t>
            </a:r>
            <a:r>
              <a:rPr lang="zh-CN" altLang="en-US" sz="2000" b="1"/>
              <a:t>位移存器的预置值为</a:t>
            </a:r>
            <a:r>
              <a:rPr lang="en-US" altLang="zh-CN" sz="2000" b="1"/>
              <a:t>1111 1101</a:t>
            </a:r>
            <a:r>
              <a:rPr lang="zh-CN" altLang="en-US" sz="2000" b="1"/>
              <a:t>，  电路实现</a:t>
            </a:r>
            <a:r>
              <a:rPr lang="en-US" altLang="zh-CN" sz="2000" b="1"/>
              <a:t>2</a:t>
            </a:r>
            <a:r>
              <a:rPr lang="zh-CN" altLang="en-US" sz="2000" b="1"/>
              <a:t>分频</a:t>
            </a:r>
            <a:r>
              <a:rPr lang="en-US" altLang="zh-CN" sz="2000" b="1"/>
              <a:t>.</a:t>
            </a:r>
          </a:p>
        </p:txBody>
      </p:sp>
      <p:grpSp>
        <p:nvGrpSpPr>
          <p:cNvPr id="28681" name="Group 9">
            <a:extLst>
              <a:ext uri="{FF2B5EF4-FFF2-40B4-BE49-F238E27FC236}">
                <a16:creationId xmlns:a16="http://schemas.microsoft.com/office/drawing/2014/main" id="{AFF544AE-C34C-8A43-9450-CDCA1DA35A9D}"/>
              </a:ext>
            </a:extLst>
          </p:cNvPr>
          <p:cNvGrpSpPr>
            <a:grpSpLocks/>
          </p:cNvGrpSpPr>
          <p:nvPr/>
        </p:nvGrpSpPr>
        <p:grpSpPr bwMode="auto">
          <a:xfrm>
            <a:off x="5613400" y="5143500"/>
            <a:ext cx="2643188" cy="1552575"/>
            <a:chOff x="3536" y="3240"/>
            <a:chExt cx="1665" cy="978"/>
          </a:xfrm>
        </p:grpSpPr>
        <p:sp>
          <p:nvSpPr>
            <p:cNvPr id="76807" name="TextBox 6">
              <a:extLst>
                <a:ext uri="{FF2B5EF4-FFF2-40B4-BE49-F238E27FC236}">
                  <a16:creationId xmlns:a16="http://schemas.microsoft.com/office/drawing/2014/main" id="{8130F2A5-7B94-0247-A6C3-C8C4D24AE6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" y="3240"/>
              <a:ext cx="674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Tahoma" panose="020B0604030504040204" pitchFamily="34" charset="0"/>
                </a:rPr>
                <a:t>1  </a:t>
              </a:r>
              <a:r>
                <a:rPr lang="en-US" altLang="zh-CN" sz="1200">
                  <a:solidFill>
                    <a:schemeClr val="hlink"/>
                  </a:solidFill>
                  <a:latin typeface="Tahoma" panose="020B0604030504040204" pitchFamily="34" charset="0"/>
                </a:rPr>
                <a:t>0</a:t>
              </a:r>
              <a:r>
                <a:rPr lang="en-US" altLang="zh-CN" sz="1200">
                  <a:latin typeface="Tahoma" panose="020B0604030504040204" pitchFamily="34" charset="0"/>
                </a:rPr>
                <a:t>111 1111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Tahoma" panose="020B0604030504040204" pitchFamily="34" charset="0"/>
                </a:rPr>
                <a:t>2  0</a:t>
              </a:r>
              <a:r>
                <a:rPr lang="en-US" altLang="zh-CN" sz="1200">
                  <a:solidFill>
                    <a:schemeClr val="hlink"/>
                  </a:solidFill>
                  <a:latin typeface="Tahoma" panose="020B0604030504040204" pitchFamily="34" charset="0"/>
                </a:rPr>
                <a:t>0</a:t>
              </a:r>
              <a:r>
                <a:rPr lang="en-US" altLang="zh-CN" sz="1200">
                  <a:latin typeface="Tahoma" panose="020B0604030504040204" pitchFamily="34" charset="0"/>
                </a:rPr>
                <a:t>11 1111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Tahoma" panose="020B0604030504040204" pitchFamily="34" charset="0"/>
                </a:rPr>
                <a:t>3  00</a:t>
              </a:r>
              <a:r>
                <a:rPr lang="en-US" altLang="zh-CN" sz="1200">
                  <a:solidFill>
                    <a:schemeClr val="hlink"/>
                  </a:solidFill>
                  <a:latin typeface="Tahoma" panose="020B0604030504040204" pitchFamily="34" charset="0"/>
                </a:rPr>
                <a:t>0</a:t>
              </a:r>
              <a:r>
                <a:rPr lang="en-US" altLang="zh-CN" sz="1200">
                  <a:latin typeface="Tahoma" panose="020B0604030504040204" pitchFamily="34" charset="0"/>
                </a:rPr>
                <a:t>1 1111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Tahoma" panose="020B0604030504040204" pitchFamily="34" charset="0"/>
                </a:rPr>
                <a:t>4  000</a:t>
              </a:r>
              <a:r>
                <a:rPr lang="en-US" altLang="zh-CN" sz="1200">
                  <a:solidFill>
                    <a:schemeClr val="hlink"/>
                  </a:solidFill>
                  <a:latin typeface="Tahoma" panose="020B0604030504040204" pitchFamily="34" charset="0"/>
                </a:rPr>
                <a:t>0</a:t>
              </a:r>
              <a:r>
                <a:rPr lang="en-US" altLang="zh-CN" sz="1200">
                  <a:latin typeface="Tahoma" panose="020B0604030504040204" pitchFamily="34" charset="0"/>
                </a:rPr>
                <a:t> 1111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Tahoma" panose="020B0604030504040204" pitchFamily="34" charset="0"/>
                </a:rPr>
                <a:t>5  0000 </a:t>
              </a:r>
              <a:r>
                <a:rPr lang="en-US" altLang="zh-CN" sz="1200">
                  <a:solidFill>
                    <a:schemeClr val="hlink"/>
                  </a:solidFill>
                  <a:latin typeface="Tahoma" panose="020B0604030504040204" pitchFamily="34" charset="0"/>
                </a:rPr>
                <a:t>0</a:t>
              </a:r>
              <a:r>
                <a:rPr lang="en-US" altLang="zh-CN" sz="1200">
                  <a:latin typeface="Tahoma" panose="020B0604030504040204" pitchFamily="34" charset="0"/>
                </a:rPr>
                <a:t>111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Tahoma" panose="020B0604030504040204" pitchFamily="34" charset="0"/>
                </a:rPr>
                <a:t>6  0000 0</a:t>
              </a:r>
              <a:r>
                <a:rPr lang="en-US" altLang="zh-CN" sz="1200">
                  <a:solidFill>
                    <a:schemeClr val="hlink"/>
                  </a:solidFill>
                  <a:latin typeface="Tahoma" panose="020B0604030504040204" pitchFamily="34" charset="0"/>
                </a:rPr>
                <a:t>0</a:t>
              </a:r>
              <a:r>
                <a:rPr lang="en-US" altLang="zh-CN" sz="1200">
                  <a:latin typeface="Tahoma" panose="020B0604030504040204" pitchFamily="34" charset="0"/>
                </a:rPr>
                <a:t>11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Tahoma" panose="020B0604030504040204" pitchFamily="34" charset="0"/>
                </a:rPr>
                <a:t>7  0000 00</a:t>
              </a:r>
              <a:r>
                <a:rPr lang="en-US" altLang="zh-CN" sz="1200">
                  <a:solidFill>
                    <a:schemeClr val="hlink"/>
                  </a:solidFill>
                  <a:latin typeface="Tahoma" panose="020B0604030504040204" pitchFamily="34" charset="0"/>
                </a:rPr>
                <a:t>0</a:t>
              </a:r>
              <a:r>
                <a:rPr lang="en-US" altLang="zh-CN" sz="1200">
                  <a:latin typeface="Tahoma" panose="020B0604030504040204" pitchFamily="34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Tahoma" panose="020B0604030504040204" pitchFamily="34" charset="0"/>
                </a:rPr>
                <a:t>8  0000 000</a:t>
              </a:r>
              <a:r>
                <a:rPr lang="en-US" altLang="zh-CN" sz="1200">
                  <a:solidFill>
                    <a:schemeClr val="hlink"/>
                  </a:solidFill>
                  <a:latin typeface="Tahoma" panose="020B0604030504040204" pitchFamily="34" charset="0"/>
                </a:rPr>
                <a:t>0</a:t>
              </a:r>
              <a:endParaRPr lang="zh-CN" altLang="en-US" sz="1200">
                <a:solidFill>
                  <a:schemeClr val="hlink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76808" name="TextBox 6">
              <a:extLst>
                <a:ext uri="{FF2B5EF4-FFF2-40B4-BE49-F238E27FC236}">
                  <a16:creationId xmlns:a16="http://schemas.microsoft.com/office/drawing/2014/main" id="{6A56C097-3011-B046-99C0-C0D6F63654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7" y="3241"/>
              <a:ext cx="67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Tahoma" panose="020B0604030504040204" pitchFamily="34" charset="0"/>
                </a:rPr>
                <a:t>1  1111 11</a:t>
              </a:r>
              <a:r>
                <a:rPr lang="en-US" altLang="zh-CN" sz="1200">
                  <a:solidFill>
                    <a:schemeClr val="hlink"/>
                  </a:solidFill>
                  <a:latin typeface="Tahoma" panose="020B0604030504040204" pitchFamily="34" charset="0"/>
                </a:rPr>
                <a:t>0</a:t>
              </a:r>
              <a:r>
                <a:rPr lang="en-US" altLang="zh-CN" sz="1200">
                  <a:latin typeface="Tahoma" panose="020B0604030504040204" pitchFamily="34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Tahoma" panose="020B0604030504040204" pitchFamily="34" charset="0"/>
                </a:rPr>
                <a:t>2  0111 111</a:t>
              </a:r>
              <a:r>
                <a:rPr lang="en-US" altLang="zh-CN" sz="1200">
                  <a:solidFill>
                    <a:schemeClr val="hlink"/>
                  </a:solidFill>
                  <a:latin typeface="Tahoma" panose="020B0604030504040204" pitchFamily="34" charset="0"/>
                </a:rPr>
                <a:t>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77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7543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>
            <a:extLst>
              <a:ext uri="{FF2B5EF4-FFF2-40B4-BE49-F238E27FC236}">
                <a16:creationId xmlns:a16="http://schemas.microsoft.com/office/drawing/2014/main" id="{2EA62291-A05F-FD47-B0FD-867DA56DA9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0938" y="0"/>
            <a:ext cx="7793037" cy="1143000"/>
          </a:xfrm>
        </p:spPr>
        <p:txBody>
          <a:bodyPr/>
          <a:lstStyle/>
          <a:p>
            <a:pPr eaLnBrk="1" hangingPunct="1"/>
            <a:r>
              <a:rPr lang="en-US" altLang="zh-CN" sz="3200" b="1"/>
              <a:t>6.5.6 </a:t>
            </a:r>
            <a:r>
              <a:rPr lang="zh-CN" altLang="en-US" sz="3200" b="1"/>
              <a:t>中规模移存器构成序列信号发生器</a:t>
            </a:r>
          </a:p>
        </p:txBody>
      </p:sp>
      <p:sp>
        <p:nvSpPr>
          <p:cNvPr id="77826" name="Text Box 4">
            <a:extLst>
              <a:ext uri="{FF2B5EF4-FFF2-40B4-BE49-F238E27FC236}">
                <a16:creationId xmlns:a16="http://schemas.microsoft.com/office/drawing/2014/main" id="{569D8759-A1F8-7346-B4BF-6CE0F3212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81125"/>
            <a:ext cx="62484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400" b="1"/>
              <a:t>(1) M</a:t>
            </a:r>
            <a:r>
              <a:rPr lang="zh-CN" altLang="en-US" sz="2400" b="1"/>
              <a:t>序列发生器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8000"/>
                </a:solidFill>
              </a:rPr>
              <a:t>      反馈网络简单，需外加异或门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8000"/>
                </a:solidFill>
              </a:rPr>
              <a:t> 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en-US" altLang="zh-CN" sz="2400" b="1"/>
              <a:t>(2) </a:t>
            </a:r>
            <a:r>
              <a:rPr lang="zh-CN" altLang="en-US" sz="2400" b="1"/>
              <a:t>一般序列信号发生器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8000"/>
                </a:solidFill>
              </a:rPr>
              <a:t>     可采用数据选择器作反馈网络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3BB5396A-25A9-9548-9280-3DC53D5FDB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6.5.6 </a:t>
            </a:r>
            <a:r>
              <a:rPr lang="zh-CN" altLang="en-US" sz="3200" b="1"/>
              <a:t>中规模移存器构成序列信号发生器</a:t>
            </a:r>
          </a:p>
        </p:txBody>
      </p:sp>
      <p:sp>
        <p:nvSpPr>
          <p:cNvPr id="78850" name="Text Box 4">
            <a:extLst>
              <a:ext uri="{FF2B5EF4-FFF2-40B4-BE49-F238E27FC236}">
                <a16:creationId xmlns:a16="http://schemas.microsoft.com/office/drawing/2014/main" id="{F0423A5F-896B-8346-92F2-1024B278A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375" y="1330325"/>
            <a:ext cx="7910513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300" b="1"/>
              <a:t>例</a:t>
            </a:r>
            <a:r>
              <a:rPr lang="en-US" altLang="zh-CN" sz="2300" b="1"/>
              <a:t>: </a:t>
            </a:r>
            <a:r>
              <a:rPr lang="zh-CN" altLang="en-US" sz="2300" b="1"/>
              <a:t>用中规模移存器和数据选择器设计一个序列信号发生器</a:t>
            </a:r>
            <a:r>
              <a:rPr lang="en-US" altLang="zh-CN" sz="2300" b="1"/>
              <a:t>,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300" b="1"/>
              <a:t>      输出序列为</a:t>
            </a:r>
            <a:r>
              <a:rPr lang="en-US" altLang="zh-CN" sz="2300" b="1"/>
              <a:t>0110011110001001</a:t>
            </a:r>
            <a:r>
              <a:rPr lang="en-US" altLang="zh-CN" sz="2300" b="1">
                <a:sym typeface="Symbol" pitchFamily="2" charset="2"/>
              </a:rPr>
              <a:t></a:t>
            </a:r>
            <a:r>
              <a:rPr lang="en-US" altLang="zh-CN" sz="2400" b="1"/>
              <a:t> </a:t>
            </a:r>
          </a:p>
        </p:txBody>
      </p:sp>
      <p:sp>
        <p:nvSpPr>
          <p:cNvPr id="62471" name="Text Box 5">
            <a:extLst>
              <a:ext uri="{FF2B5EF4-FFF2-40B4-BE49-F238E27FC236}">
                <a16:creationId xmlns:a16="http://schemas.microsoft.com/office/drawing/2014/main" id="{4E232CC1-10F3-7D48-B4FC-2A6865A573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873375"/>
            <a:ext cx="618807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AutoNum type="arabicParenBoth"/>
            </a:pPr>
            <a:r>
              <a:rPr lang="zh-CN" altLang="en-US" sz="2200" b="1"/>
              <a:t>序列长度</a:t>
            </a:r>
            <a:r>
              <a:rPr lang="en-US" altLang="zh-CN" sz="2200" b="1"/>
              <a:t>M=16</a:t>
            </a:r>
            <a:r>
              <a:rPr lang="zh-CN" altLang="en-US" sz="2200" b="1"/>
              <a:t>位</a:t>
            </a:r>
            <a:r>
              <a:rPr lang="en-US" altLang="zh-CN" sz="2200" b="1"/>
              <a:t>, </a:t>
            </a:r>
            <a:r>
              <a:rPr lang="zh-CN" altLang="en-US" sz="2200" b="1"/>
              <a:t>最少需</a:t>
            </a:r>
            <a:r>
              <a:rPr lang="en-US" altLang="zh-CN" sz="2200" b="1"/>
              <a:t>4</a:t>
            </a:r>
            <a:r>
              <a:rPr lang="zh-CN" altLang="en-US" sz="2200" b="1"/>
              <a:t>位移存器</a:t>
            </a:r>
            <a:r>
              <a:rPr lang="en-US" altLang="zh-CN" sz="2200" b="1"/>
              <a:t>, </a:t>
            </a:r>
            <a:r>
              <a:rPr lang="zh-CN" altLang="en-US" sz="2200" b="1"/>
              <a:t>即</a:t>
            </a:r>
            <a:r>
              <a:rPr lang="en-US" altLang="zh-CN" sz="2200" b="1"/>
              <a:t>K=4</a:t>
            </a:r>
          </a:p>
        </p:txBody>
      </p:sp>
      <p:sp>
        <p:nvSpPr>
          <p:cNvPr id="62472" name="Text Box 6">
            <a:extLst>
              <a:ext uri="{FF2B5EF4-FFF2-40B4-BE49-F238E27FC236}">
                <a16:creationId xmlns:a16="http://schemas.microsoft.com/office/drawing/2014/main" id="{65859F0B-177F-4040-869F-6687660A0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378075"/>
            <a:ext cx="7620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200" b="1"/>
              <a:t>解</a:t>
            </a:r>
            <a:r>
              <a:rPr lang="en-US" altLang="zh-CN" sz="2200" b="1"/>
              <a:t>:</a:t>
            </a:r>
          </a:p>
        </p:txBody>
      </p:sp>
      <p:sp>
        <p:nvSpPr>
          <p:cNvPr id="62473" name="Text Box 5">
            <a:extLst>
              <a:ext uri="{FF2B5EF4-FFF2-40B4-BE49-F238E27FC236}">
                <a16:creationId xmlns:a16="http://schemas.microsoft.com/office/drawing/2014/main" id="{CAE4245D-8408-E041-9AB4-7EF49A852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389313"/>
            <a:ext cx="4433888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CN" sz="2200" b="1"/>
              <a:t>(2) </a:t>
            </a:r>
            <a:r>
              <a:rPr lang="zh-CN" altLang="en-US" sz="2200" b="1"/>
              <a:t>确定</a:t>
            </a:r>
            <a:r>
              <a:rPr lang="en-US" altLang="zh-CN" sz="2200" b="1"/>
              <a:t>K</a:t>
            </a:r>
            <a:r>
              <a:rPr lang="zh-CN" altLang="en-US" sz="2200" b="1"/>
              <a:t>值是否足够大</a:t>
            </a:r>
            <a:endParaRPr lang="en-US" altLang="zh-CN" sz="2200" b="1" baseline="-25000"/>
          </a:p>
        </p:txBody>
      </p:sp>
      <p:sp>
        <p:nvSpPr>
          <p:cNvPr id="62474" name="Text Box 5">
            <a:extLst>
              <a:ext uri="{FF2B5EF4-FFF2-40B4-BE49-F238E27FC236}">
                <a16:creationId xmlns:a16="http://schemas.microsoft.com/office/drawing/2014/main" id="{9DFB4A4D-B401-8948-94FA-6AE1B51C5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873500"/>
            <a:ext cx="7543800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zh-CN" altLang="en-US" sz="2200" b="1"/>
              <a:t>      输出序列每</a:t>
            </a:r>
            <a:r>
              <a:rPr lang="en-US" altLang="zh-CN" sz="2200" b="1"/>
              <a:t>4</a:t>
            </a:r>
            <a:r>
              <a:rPr lang="zh-CN" altLang="en-US" sz="2200" b="1"/>
              <a:t>位分一组</a:t>
            </a:r>
            <a:r>
              <a:rPr lang="en-US" altLang="zh-CN" sz="2200" b="1"/>
              <a:t>, </a:t>
            </a:r>
            <a:r>
              <a:rPr lang="zh-CN" altLang="en-US" sz="2200" b="1"/>
              <a:t>共</a:t>
            </a:r>
            <a:r>
              <a:rPr lang="en-US" altLang="zh-CN" sz="2200" b="1"/>
              <a:t>16</a:t>
            </a:r>
            <a:r>
              <a:rPr lang="zh-CN" altLang="en-US" sz="2200" b="1"/>
              <a:t>组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000" b="1"/>
              <a:t>           </a:t>
            </a:r>
            <a:r>
              <a:rPr lang="en-US" altLang="zh-CN" sz="2100" b="1"/>
              <a:t>0110, </a:t>
            </a:r>
            <a:r>
              <a:rPr lang="en-US" altLang="zh-CN" sz="2100" b="1">
                <a:solidFill>
                  <a:srgbClr val="FF6600"/>
                </a:solidFill>
              </a:rPr>
              <a:t>1100</a:t>
            </a:r>
            <a:r>
              <a:rPr lang="en-US" altLang="zh-CN" sz="2100" b="1"/>
              <a:t>, 1001, 0011, 0111, 1111, 1110, </a:t>
            </a:r>
            <a:r>
              <a:rPr lang="en-US" altLang="zh-CN" sz="2100" b="1">
                <a:solidFill>
                  <a:srgbClr val="FF6600"/>
                </a:solidFill>
              </a:rPr>
              <a:t>1100</a:t>
            </a:r>
            <a:r>
              <a:rPr lang="en-US" altLang="zh-CN" sz="2100" b="1"/>
              <a:t>, 1000, 0001,</a:t>
            </a:r>
          </a:p>
        </p:txBody>
      </p:sp>
      <p:sp>
        <p:nvSpPr>
          <p:cNvPr id="62475" name="Text Box 5">
            <a:extLst>
              <a:ext uri="{FF2B5EF4-FFF2-40B4-BE49-F238E27FC236}">
                <a16:creationId xmlns:a16="http://schemas.microsoft.com/office/drawing/2014/main" id="{8E74F168-FB39-E44A-B38E-A980861C7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921250"/>
            <a:ext cx="611505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zh-CN" sz="2000" b="1"/>
              <a:t>           </a:t>
            </a:r>
            <a:r>
              <a:rPr lang="en-US" altLang="zh-CN" sz="2100" b="1">
                <a:solidFill>
                  <a:schemeClr val="folHlink"/>
                </a:solidFill>
              </a:rPr>
              <a:t>0010</a:t>
            </a:r>
            <a:r>
              <a:rPr lang="en-US" altLang="zh-CN" sz="2100" b="1"/>
              <a:t>, </a:t>
            </a:r>
            <a:r>
              <a:rPr lang="en-US" altLang="zh-CN" sz="2100" b="1">
                <a:solidFill>
                  <a:schemeClr val="folHlink"/>
                </a:solidFill>
              </a:rPr>
              <a:t>0100</a:t>
            </a:r>
            <a:r>
              <a:rPr lang="en-US" altLang="zh-CN" sz="2100" b="1"/>
              <a:t>, 1001, 0010, 0101, 1011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zh-CN" sz="2200" b="1"/>
              <a:t>      </a:t>
            </a:r>
            <a:r>
              <a:rPr lang="zh-CN" altLang="en-US" sz="2200" b="1"/>
              <a:t>故选</a:t>
            </a:r>
            <a:r>
              <a:rPr lang="en-US" altLang="zh-CN" sz="2200" b="1"/>
              <a:t>K=5</a:t>
            </a:r>
            <a:endParaRPr lang="en-US" altLang="zh-CN" sz="2200" b="1" baseline="-25000"/>
          </a:p>
        </p:txBody>
      </p:sp>
      <p:sp>
        <p:nvSpPr>
          <p:cNvPr id="62476" name="Text Box 5">
            <a:extLst>
              <a:ext uri="{FF2B5EF4-FFF2-40B4-BE49-F238E27FC236}">
                <a16:creationId xmlns:a16="http://schemas.microsoft.com/office/drawing/2014/main" id="{408905D3-0167-BC45-94CD-6B174F355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064250"/>
            <a:ext cx="5535613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zh-CN" sz="2200" b="1"/>
              <a:t>(3)  </a:t>
            </a:r>
            <a:r>
              <a:rPr lang="zh-CN" altLang="en-US" sz="2200" b="1"/>
              <a:t>列状态转移表</a:t>
            </a:r>
            <a:r>
              <a:rPr lang="en-US" altLang="zh-CN" sz="2200" b="1"/>
              <a:t>, </a:t>
            </a:r>
            <a:r>
              <a:rPr lang="zh-CN" altLang="en-US" sz="2200" b="1"/>
              <a:t>求反馈函数</a:t>
            </a:r>
            <a:r>
              <a:rPr lang="en-US" altLang="zh-CN" sz="2200" b="1"/>
              <a:t>D</a:t>
            </a:r>
            <a:r>
              <a:rPr lang="en-US" altLang="zh-CN" sz="2200" b="1" baseline="-25000"/>
              <a:t>0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1" grpId="0" autoUpdateAnimBg="0"/>
      <p:bldP spid="62472" grpId="0" autoUpdateAnimBg="0"/>
      <p:bldP spid="62473" grpId="0" autoUpdateAnimBg="0"/>
      <p:bldP spid="62474" grpId="0" autoUpdateAnimBg="0"/>
      <p:bldP spid="62475" grpId="0" autoUpdateAnimBg="0"/>
      <p:bldP spid="62476" grpId="0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>
            <a:extLst>
              <a:ext uri="{FF2B5EF4-FFF2-40B4-BE49-F238E27FC236}">
                <a16:creationId xmlns:a16="http://schemas.microsoft.com/office/drawing/2014/main" id="{FFF84250-F761-7542-A9AB-869C3E5DB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6.5.6 </a:t>
            </a:r>
            <a:r>
              <a:rPr lang="zh-CN" altLang="en-US" sz="3200" b="1"/>
              <a:t>中规模移存器构成序列信号发生器</a:t>
            </a:r>
          </a:p>
        </p:txBody>
      </p:sp>
      <p:pic>
        <p:nvPicPr>
          <p:cNvPr id="79874" name="Picture 4">
            <a:extLst>
              <a:ext uri="{FF2B5EF4-FFF2-40B4-BE49-F238E27FC236}">
                <a16:creationId xmlns:a16="http://schemas.microsoft.com/office/drawing/2014/main" id="{723ECB57-0ABD-1241-886C-2BE003444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00200"/>
            <a:ext cx="6019800" cy="49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Text Box 6">
            <a:extLst>
              <a:ext uri="{FF2B5EF4-FFF2-40B4-BE49-F238E27FC236}">
                <a16:creationId xmlns:a16="http://schemas.microsoft.com/office/drawing/2014/main" id="{33A15BC6-3E0E-214A-89BF-D6D76E0B1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433513"/>
            <a:ext cx="7315200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AutoNum type="arabicParenBoth" startAt="3"/>
            </a:pPr>
            <a:r>
              <a:rPr lang="zh-CN" altLang="en-US" sz="2000" b="1"/>
              <a:t>列状态转移表</a:t>
            </a:r>
            <a:r>
              <a:rPr lang="en-US" altLang="zh-CN" sz="2000" b="1"/>
              <a:t>, </a:t>
            </a:r>
            <a:r>
              <a:rPr lang="zh-CN" altLang="en-US" sz="2000" b="1"/>
              <a:t>求反馈函数</a:t>
            </a:r>
            <a:r>
              <a:rPr lang="en-US" altLang="zh-CN" sz="2000" b="1"/>
              <a:t>D</a:t>
            </a:r>
            <a:r>
              <a:rPr lang="en-US" altLang="zh-CN" sz="2000" b="1" baseline="-25000"/>
              <a:t>0</a:t>
            </a:r>
          </a:p>
          <a:p>
            <a:pPr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</a:pPr>
            <a:endParaRPr lang="en-US" altLang="zh-CN" sz="800" b="1" baseline="-25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034BCA94-F4CB-1C4E-BC3E-40E3B109E1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6.5.6 </a:t>
            </a:r>
            <a:r>
              <a:rPr lang="zh-CN" altLang="en-US" sz="3200" b="1"/>
              <a:t>中规模移存器构成序列信号发生器</a:t>
            </a:r>
          </a:p>
        </p:txBody>
      </p:sp>
      <p:pic>
        <p:nvPicPr>
          <p:cNvPr id="80898" name="Picture 4">
            <a:extLst>
              <a:ext uri="{FF2B5EF4-FFF2-40B4-BE49-F238E27FC236}">
                <a16:creationId xmlns:a16="http://schemas.microsoft.com/office/drawing/2014/main" id="{F8737016-0C5E-AB4E-8810-0ED7BA17A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13" y="1490663"/>
            <a:ext cx="4910137" cy="260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899" name="Picture 6">
            <a:extLst>
              <a:ext uri="{FF2B5EF4-FFF2-40B4-BE49-F238E27FC236}">
                <a16:creationId xmlns:a16="http://schemas.microsoft.com/office/drawing/2014/main" id="{EFC2CAB1-8C8F-174F-82DB-09639BD7E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862513"/>
            <a:ext cx="7239000" cy="145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0900" name="Object 7">
            <a:extLst>
              <a:ext uri="{FF2B5EF4-FFF2-40B4-BE49-F238E27FC236}">
                <a16:creationId xmlns:a16="http://schemas.microsoft.com/office/drawing/2014/main" id="{6582CC79-C3AF-C04B-862A-AE5FFE9712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47850" y="4275138"/>
          <a:ext cx="5233988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6" name="公式" r:id="rId5" imgW="66408300" imgH="5854700" progId="Equation.3">
                  <p:embed/>
                </p:oleObj>
              </mc:Choice>
              <mc:Fallback>
                <p:oleObj name="公式" r:id="rId5" imgW="66408300" imgH="58547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850" y="4275138"/>
                        <a:ext cx="5233988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704" name="Group 8">
            <a:extLst>
              <a:ext uri="{FF2B5EF4-FFF2-40B4-BE49-F238E27FC236}">
                <a16:creationId xmlns:a16="http://schemas.microsoft.com/office/drawing/2014/main" id="{757FC48A-48E2-6948-9213-6471C20DC2CE}"/>
              </a:ext>
            </a:extLst>
          </p:cNvPr>
          <p:cNvGrpSpPr>
            <a:grpSpLocks/>
          </p:cNvGrpSpPr>
          <p:nvPr/>
        </p:nvGrpSpPr>
        <p:grpSpPr bwMode="auto">
          <a:xfrm>
            <a:off x="1484313" y="6291263"/>
            <a:ext cx="5580062" cy="457200"/>
            <a:chOff x="935" y="3963"/>
            <a:chExt cx="3515" cy="288"/>
          </a:xfrm>
        </p:grpSpPr>
        <p:sp>
          <p:nvSpPr>
            <p:cNvPr id="80902" name="Rectangle 6">
              <a:extLst>
                <a:ext uri="{FF2B5EF4-FFF2-40B4-BE49-F238E27FC236}">
                  <a16:creationId xmlns:a16="http://schemas.microsoft.com/office/drawing/2014/main" id="{AC074F84-D790-FF41-8F1C-2D26BC53C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" y="3963"/>
              <a:ext cx="30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</a:pPr>
              <a:r>
                <a:rPr lang="zh-CN" altLang="en-US" sz="2000" b="1"/>
                <a:t>考虑到自启动，当处于状态</a:t>
              </a:r>
              <a:r>
                <a:rPr lang="en-US" altLang="zh-CN" sz="2000" b="1"/>
                <a:t>00000</a:t>
              </a:r>
              <a:r>
                <a:rPr lang="zh-CN" altLang="en-US" sz="2000" b="1"/>
                <a:t>时，应使</a:t>
              </a:r>
            </a:p>
          </p:txBody>
        </p:sp>
        <p:graphicFrame>
          <p:nvGraphicFramePr>
            <p:cNvPr id="80903" name="Object 8">
              <a:extLst>
                <a:ext uri="{FF2B5EF4-FFF2-40B4-BE49-F238E27FC236}">
                  <a16:creationId xmlns:a16="http://schemas.microsoft.com/office/drawing/2014/main" id="{81BE783C-A3F8-7541-979C-946250EFA82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93" y="4004"/>
            <a:ext cx="457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07" name="公式" r:id="rId7" imgW="11404600" imgH="5854700" progId="Equation.3">
                    <p:embed/>
                  </p:oleObj>
                </mc:Choice>
                <mc:Fallback>
                  <p:oleObj name="公式" r:id="rId7" imgW="11404600" imgH="58547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3" y="4004"/>
                          <a:ext cx="457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>
            <a:extLst>
              <a:ext uri="{FF2B5EF4-FFF2-40B4-BE49-F238E27FC236}">
                <a16:creationId xmlns:a16="http://schemas.microsoft.com/office/drawing/2014/main" id="{21486A07-129A-4C4A-994C-D90C7C3FDC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/>
              <a:t>6.5.6 </a:t>
            </a:r>
            <a:r>
              <a:rPr lang="zh-CN" altLang="en-US" sz="3200" b="1"/>
              <a:t>中规模移存器构成序列信号发生器</a:t>
            </a:r>
          </a:p>
        </p:txBody>
      </p:sp>
      <p:sp>
        <p:nvSpPr>
          <p:cNvPr id="81922" name="Text Box 7">
            <a:extLst>
              <a:ext uri="{FF2B5EF4-FFF2-40B4-BE49-F238E27FC236}">
                <a16:creationId xmlns:a16="http://schemas.microsoft.com/office/drawing/2014/main" id="{DC8FCD56-399F-FD46-9D1A-E30E964CA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433513"/>
            <a:ext cx="731520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AutoNum type="arabicParenBoth" startAt="4"/>
            </a:pPr>
            <a:r>
              <a:rPr lang="zh-CN" altLang="en-US" sz="2000" b="1"/>
              <a:t>画出逻辑图</a:t>
            </a:r>
          </a:p>
        </p:txBody>
      </p:sp>
      <p:graphicFrame>
        <p:nvGraphicFramePr>
          <p:cNvPr id="81923" name="Object 11">
            <a:extLst>
              <a:ext uri="{FF2B5EF4-FFF2-40B4-BE49-F238E27FC236}">
                <a16:creationId xmlns:a16="http://schemas.microsoft.com/office/drawing/2014/main" id="{9DDCAC13-4282-5947-BE09-304DA9A1F2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6400" y="2332038"/>
          <a:ext cx="6781800" cy="37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8" name="Visio" r:id="rId3" imgW="44805600" imgH="24993600" progId="Visio.Drawing.11">
                  <p:embed/>
                </p:oleObj>
              </mc:Choice>
              <mc:Fallback>
                <p:oleObj name="Visio" r:id="rId3" imgW="44805600" imgH="24993600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332038"/>
                        <a:ext cx="6781800" cy="3789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4" name="Text Box 12">
            <a:extLst>
              <a:ext uri="{FF2B5EF4-FFF2-40B4-BE49-F238E27FC236}">
                <a16:creationId xmlns:a16="http://schemas.microsoft.com/office/drawing/2014/main" id="{C03958F9-04AE-FB4E-B7DA-F47780CAE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761038"/>
            <a:ext cx="7937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latin typeface="Tahoma" panose="020B0604030504040204" pitchFamily="34" charset="0"/>
              </a:rPr>
              <a:t>串行移位</a:t>
            </a:r>
          </a:p>
        </p:txBody>
      </p:sp>
      <p:graphicFrame>
        <p:nvGraphicFramePr>
          <p:cNvPr id="81925" name="Object 8">
            <a:extLst>
              <a:ext uri="{FF2B5EF4-FFF2-40B4-BE49-F238E27FC236}">
                <a16:creationId xmlns:a16="http://schemas.microsoft.com/office/drawing/2014/main" id="{965FC1FB-2F3D-6F47-8700-C175AF5AF4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68925" y="3335338"/>
          <a:ext cx="227013" cy="25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9" name="公式" r:id="rId5" imgW="4686300" imgH="5270500" progId="Equation.3">
                  <p:embed/>
                </p:oleObj>
              </mc:Choice>
              <mc:Fallback>
                <p:oleObj name="公式" r:id="rId5" imgW="4686300" imgH="52705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8925" y="3335338"/>
                        <a:ext cx="227013" cy="25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:a16="http://schemas.microsoft.com/office/drawing/2014/main" id="{BFB94951-0D7A-3A48-854D-FEB48578EE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/>
              <a:t>大道至简，悟在天成</a:t>
            </a:r>
          </a:p>
        </p:txBody>
      </p:sp>
      <p:sp>
        <p:nvSpPr>
          <p:cNvPr id="82946" name="Text Box 3">
            <a:extLst>
              <a:ext uri="{FF2B5EF4-FFF2-40B4-BE49-F238E27FC236}">
                <a16:creationId xmlns:a16="http://schemas.microsoft.com/office/drawing/2014/main" id="{E02A68DA-30E2-F549-AA8C-CD46B21676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93825"/>
            <a:ext cx="61118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200" b="1">
                <a:solidFill>
                  <a:srgbClr val="FF0066"/>
                </a:solidFill>
                <a:ea typeface="幼圆" pitchFamily="49" charset="-122"/>
              </a:rPr>
              <a:t>成功的路上并不拥挤，因为坚持的人不多。</a:t>
            </a:r>
          </a:p>
        </p:txBody>
      </p:sp>
      <p:sp>
        <p:nvSpPr>
          <p:cNvPr id="82947" name="Text Box 4">
            <a:extLst>
              <a:ext uri="{FF2B5EF4-FFF2-40B4-BE49-F238E27FC236}">
                <a16:creationId xmlns:a16="http://schemas.microsoft.com/office/drawing/2014/main" id="{0C9C386C-18E5-6245-8204-DFD82579F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155825"/>
            <a:ext cx="7696200" cy="9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200" b="1">
                <a:ea typeface="幼圆" pitchFamily="49" charset="-122"/>
              </a:rPr>
              <a:t>很多人认为成功需要：坚韧不拔、心如磐石、百折不挠、铁杵成针等等。这么多的励志成语，不如一句话：</a:t>
            </a:r>
            <a:r>
              <a:rPr lang="zh-CN" altLang="en-US" sz="2200" b="1">
                <a:solidFill>
                  <a:schemeClr val="hlink"/>
                </a:solidFill>
                <a:ea typeface="幼圆" pitchFamily="49" charset="-122"/>
              </a:rPr>
              <a:t>永不放弃！</a:t>
            </a:r>
          </a:p>
        </p:txBody>
      </p:sp>
      <p:sp>
        <p:nvSpPr>
          <p:cNvPr id="82948" name="Text Box 5">
            <a:extLst>
              <a:ext uri="{FF2B5EF4-FFF2-40B4-BE49-F238E27FC236}">
                <a16:creationId xmlns:a16="http://schemas.microsoft.com/office/drawing/2014/main" id="{2764954D-9EB8-DC4D-A0BF-90C48E04C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451225"/>
            <a:ext cx="75438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400" b="1">
                <a:solidFill>
                  <a:srgbClr val="FF9933"/>
                </a:solidFill>
                <a:ea typeface="幼圆" pitchFamily="49" charset="-122"/>
              </a:rPr>
              <a:t>在成功的路上，你要耐得住寂寞和孤独，</a:t>
            </a:r>
          </a:p>
          <a:p>
            <a:pPr>
              <a:lnSpc>
                <a:spcPct val="12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zh-CN" altLang="en-US" sz="2400" b="1">
                <a:solidFill>
                  <a:srgbClr val="FF9933"/>
                </a:solidFill>
                <a:ea typeface="幼圆" pitchFamily="49" charset="-122"/>
              </a:rPr>
              <a:t>因为同行的人会越来越少。</a:t>
            </a:r>
          </a:p>
        </p:txBody>
      </p:sp>
      <p:pic>
        <p:nvPicPr>
          <p:cNvPr id="82949" name="Picture 6" descr="D:\4deea5e80310464de086f61d90366e1f.jpg">
            <a:extLst>
              <a:ext uri="{FF2B5EF4-FFF2-40B4-BE49-F238E27FC236}">
                <a16:creationId xmlns:a16="http://schemas.microsoft.com/office/drawing/2014/main" id="{E53193BD-1350-324B-B2C8-F8C28F1DA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419600"/>
            <a:ext cx="3111500" cy="206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A12B972E-637E-9746-AB71-80F6CEE6E6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/>
              <a:t>74LS90</a:t>
            </a:r>
            <a:r>
              <a:rPr lang="zh-CN" altLang="en-US" sz="3200"/>
              <a:t>应用举例</a:t>
            </a:r>
          </a:p>
        </p:txBody>
      </p:sp>
      <p:pic>
        <p:nvPicPr>
          <p:cNvPr id="21506" name="Picture 5">
            <a:extLst>
              <a:ext uri="{FF2B5EF4-FFF2-40B4-BE49-F238E27FC236}">
                <a16:creationId xmlns:a16="http://schemas.microsoft.com/office/drawing/2014/main" id="{FF70EB8D-F468-334A-B2B9-B3241E862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1982788"/>
            <a:ext cx="8682037" cy="429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 Box 6">
            <a:extLst>
              <a:ext uri="{FF2B5EF4-FFF2-40B4-BE49-F238E27FC236}">
                <a16:creationId xmlns:a16="http://schemas.microsoft.com/office/drawing/2014/main" id="{479EC226-04D7-754D-87C3-A24EEBAEAF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1355725"/>
            <a:ext cx="3554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latin typeface="Tahoma" panose="020B0604030504040204" pitchFamily="34" charset="0"/>
              </a:rPr>
              <a:t>分析如下所示的计数器。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8097758B-66E6-574C-8176-3877C08C52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6.2 </a:t>
            </a:r>
            <a:r>
              <a:rPr lang="zh-CN" altLang="en-US" sz="3600" b="1"/>
              <a:t>中规模同步计数器</a:t>
            </a:r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81721CB2-61F3-DC4A-9A48-1C84C2E410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5502275" cy="5275263"/>
          </a:xfrm>
        </p:spPr>
        <p:txBody>
          <a:bodyPr/>
          <a:lstStyle/>
          <a:p>
            <a:pPr eaLnBrk="1" hangingPunct="1"/>
            <a:r>
              <a:rPr lang="zh-CN" altLang="en-US" sz="2800" b="1">
                <a:latin typeface="隶书" panose="02010509060101010101" pitchFamily="49" charset="-122"/>
                <a:ea typeface="隶书" panose="02010509060101010101" pitchFamily="49" charset="-122"/>
              </a:rPr>
              <a:t>同步中规模计数器的特点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000" b="1">
                <a:solidFill>
                  <a:srgbClr val="008000"/>
                </a:solidFill>
              </a:rPr>
              <a:t>      </a:t>
            </a:r>
            <a:r>
              <a:rPr lang="zh-CN" altLang="en-US" sz="2200" b="1">
                <a:solidFill>
                  <a:srgbClr val="008000"/>
                </a:solidFill>
                <a:ea typeface="楷体_GB2312" pitchFamily="49" charset="-122"/>
              </a:rPr>
              <a:t>工作速度快、译码输出波形好。</a:t>
            </a:r>
            <a:endParaRPr lang="zh-CN" altLang="en-US" sz="2200" b="1">
              <a:latin typeface="隶书" panose="02010509060101010101" pitchFamily="49" charset="-122"/>
              <a:ea typeface="楷体_GB2312" pitchFamily="49" charset="-122"/>
            </a:endParaRPr>
          </a:p>
          <a:p>
            <a:pPr lvl="1" eaLnBrk="1" hangingPunct="1"/>
            <a:r>
              <a:rPr lang="zh-CN" altLang="en-US" sz="2600" b="1">
                <a:latin typeface="隶书" panose="02010509060101010101" pitchFamily="49" charset="-122"/>
                <a:ea typeface="隶书" panose="02010509060101010101" pitchFamily="49" charset="-122"/>
              </a:rPr>
              <a:t>可逆计数</a:t>
            </a:r>
          </a:p>
          <a:p>
            <a:pPr lvl="2" eaLnBrk="1" hangingPunct="1"/>
            <a:r>
              <a:rPr lang="zh-CN" altLang="en-US" sz="2200" b="1">
                <a:solidFill>
                  <a:srgbClr val="008000"/>
                </a:solidFill>
              </a:rPr>
              <a:t>控制方式</a:t>
            </a:r>
            <a:r>
              <a:rPr lang="en-US" altLang="zh-CN" sz="2200" b="1">
                <a:solidFill>
                  <a:srgbClr val="008000"/>
                </a:solidFill>
              </a:rPr>
              <a:t>: </a:t>
            </a:r>
            <a:r>
              <a:rPr lang="zh-CN" altLang="en-US" sz="2200" b="1">
                <a:solidFill>
                  <a:srgbClr val="008000"/>
                </a:solidFill>
              </a:rPr>
              <a:t>加减控制</a:t>
            </a:r>
            <a:r>
              <a:rPr lang="en-US" altLang="zh-CN" sz="2200" b="1">
                <a:solidFill>
                  <a:srgbClr val="008000"/>
                </a:solidFill>
              </a:rPr>
              <a:t>, </a:t>
            </a:r>
            <a:r>
              <a:rPr lang="zh-CN" altLang="en-US" sz="2200" b="1">
                <a:solidFill>
                  <a:srgbClr val="008000"/>
                </a:solidFill>
              </a:rPr>
              <a:t>双时钟控制</a:t>
            </a:r>
          </a:p>
          <a:p>
            <a:pPr lvl="1" eaLnBrk="1" hangingPunct="1"/>
            <a:r>
              <a:rPr lang="zh-CN" altLang="en-US" sz="2600" b="1">
                <a:ea typeface="隶书" panose="02010509060101010101" pitchFamily="49" charset="-122"/>
              </a:rPr>
              <a:t>预置功能</a:t>
            </a:r>
          </a:p>
          <a:p>
            <a:pPr lvl="2" eaLnBrk="1" hangingPunct="1"/>
            <a:r>
              <a:rPr lang="zh-CN" altLang="en-US" sz="2200" b="1">
                <a:solidFill>
                  <a:srgbClr val="008000"/>
                </a:solidFill>
              </a:rPr>
              <a:t>同步预置</a:t>
            </a:r>
            <a:r>
              <a:rPr lang="en-US" altLang="zh-CN" sz="2200" b="1">
                <a:solidFill>
                  <a:srgbClr val="008000"/>
                </a:solidFill>
              </a:rPr>
              <a:t>, </a:t>
            </a:r>
            <a:r>
              <a:rPr lang="zh-CN" altLang="en-US" sz="2200" b="1">
                <a:solidFill>
                  <a:srgbClr val="008000"/>
                </a:solidFill>
              </a:rPr>
              <a:t>异步预置</a:t>
            </a:r>
          </a:p>
          <a:p>
            <a:pPr lvl="1" eaLnBrk="1" hangingPunct="1"/>
            <a:r>
              <a:rPr lang="zh-CN" altLang="en-US" sz="2600" b="1">
                <a:ea typeface="隶书" panose="02010509060101010101" pitchFamily="49" charset="-122"/>
              </a:rPr>
              <a:t>复位功能</a:t>
            </a:r>
          </a:p>
          <a:p>
            <a:pPr lvl="2" eaLnBrk="1" hangingPunct="1"/>
            <a:r>
              <a:rPr lang="zh-CN" altLang="en-US" sz="2200" b="1">
                <a:solidFill>
                  <a:srgbClr val="008000"/>
                </a:solidFill>
              </a:rPr>
              <a:t>同步复位</a:t>
            </a:r>
            <a:r>
              <a:rPr lang="en-US" altLang="zh-CN" sz="2200" b="1">
                <a:solidFill>
                  <a:srgbClr val="008000"/>
                </a:solidFill>
              </a:rPr>
              <a:t>, </a:t>
            </a:r>
            <a:r>
              <a:rPr lang="zh-CN" altLang="en-US" sz="2200" b="1">
                <a:solidFill>
                  <a:srgbClr val="008000"/>
                </a:solidFill>
              </a:rPr>
              <a:t>异步复位</a:t>
            </a:r>
          </a:p>
          <a:p>
            <a:pPr lvl="1" eaLnBrk="1" hangingPunct="1"/>
            <a:r>
              <a:rPr lang="zh-CN" altLang="en-US" sz="2600" b="1">
                <a:ea typeface="隶书" panose="02010509060101010101" pitchFamily="49" charset="-122"/>
              </a:rPr>
              <a:t>进位功能</a:t>
            </a:r>
            <a:endParaRPr lang="zh-CN" altLang="en-US" sz="2600" b="1">
              <a:solidFill>
                <a:srgbClr val="008000"/>
              </a:solidFill>
            </a:endParaRPr>
          </a:p>
          <a:p>
            <a:pPr lvl="1" eaLnBrk="1" hangingPunct="1"/>
            <a:r>
              <a:rPr lang="zh-CN" altLang="en-US" sz="2600" b="1">
                <a:ea typeface="隶书" panose="02010509060101010101" pitchFamily="49" charset="-122"/>
              </a:rPr>
              <a:t>计数控制</a:t>
            </a:r>
          </a:p>
          <a:p>
            <a:pPr lvl="1" eaLnBrk="1" hangingPunct="1"/>
            <a:r>
              <a:rPr lang="zh-CN" altLang="en-US" sz="2600" b="1">
                <a:ea typeface="隶书" panose="02010509060101010101" pitchFamily="49" charset="-122"/>
              </a:rPr>
              <a:t>时钟有效边沿的选择</a:t>
            </a:r>
            <a:endParaRPr lang="en-US" altLang="zh-CN" sz="3000" b="1"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3B21BFB3-DFC8-3F4F-B79D-CBBDA5AEFE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6.2 </a:t>
            </a:r>
            <a:r>
              <a:rPr lang="zh-CN" altLang="en-US" sz="3600" b="1"/>
              <a:t>中规模同步计数器</a:t>
            </a: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B702D19B-1B16-C04C-9883-9B7FE363F3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5446712" cy="762000"/>
          </a:xfrm>
        </p:spPr>
        <p:txBody>
          <a:bodyPr/>
          <a:lstStyle/>
          <a:p>
            <a:pPr eaLnBrk="1" hangingPunct="1"/>
            <a:r>
              <a:rPr lang="zh-CN" altLang="en-US" sz="2800" b="1">
                <a:ea typeface="隶书" panose="02010509060101010101" pitchFamily="49" charset="-122"/>
              </a:rPr>
              <a:t>四位同步二进制计数器 </a:t>
            </a:r>
            <a:r>
              <a:rPr lang="en-US" altLang="zh-CN" sz="2800" b="1">
                <a:ea typeface="隶书" panose="02010509060101010101" pitchFamily="49" charset="-122"/>
              </a:rPr>
              <a:t>74161</a:t>
            </a:r>
          </a:p>
        </p:txBody>
      </p:sp>
      <p:graphicFrame>
        <p:nvGraphicFramePr>
          <p:cNvPr id="23555" name="Object 4">
            <a:extLst>
              <a:ext uri="{FF2B5EF4-FFF2-40B4-BE49-F238E27FC236}">
                <a16:creationId xmlns:a16="http://schemas.microsoft.com/office/drawing/2014/main" id="{68032BAB-7DC1-F341-AE6D-BFE8E12171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89150" y="1779588"/>
          <a:ext cx="3854450" cy="459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8" r:id="rId3" imgW="4254500" imgH="5054600" progId="Visio.Drawing.11">
                  <p:embed/>
                </p:oleObj>
              </mc:Choice>
              <mc:Fallback>
                <p:oleObj r:id="rId3" imgW="4254500" imgH="50546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150" y="1779588"/>
                        <a:ext cx="3854450" cy="459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6" name="Text Box 5">
            <a:extLst>
              <a:ext uri="{FF2B5EF4-FFF2-40B4-BE49-F238E27FC236}">
                <a16:creationId xmlns:a16="http://schemas.microsoft.com/office/drawing/2014/main" id="{CF4C34CD-F95A-5740-B4A7-00B48D86B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4588" y="6446838"/>
            <a:ext cx="32242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1">
                <a:latin typeface="Tahoma" panose="020B0604030504040204" pitchFamily="34" charset="0"/>
              </a:rPr>
              <a:t>4</a:t>
            </a:r>
            <a:r>
              <a:rPr lang="zh-CN" altLang="en-US" sz="1400" b="1">
                <a:latin typeface="宋体" panose="02010600030101010101" pitchFamily="2" charset="-122"/>
              </a:rPr>
              <a:t>位同步二进制计数器</a:t>
            </a:r>
            <a:r>
              <a:rPr lang="en-US" altLang="zh-CN" sz="1400" b="1">
                <a:latin typeface="Tahoma" panose="020B0604030504040204" pitchFamily="34" charset="0"/>
              </a:rPr>
              <a:t>74161</a:t>
            </a:r>
            <a:r>
              <a:rPr lang="zh-CN" altLang="en-US" sz="1400" b="1">
                <a:latin typeface="宋体" panose="02010600030101010101" pitchFamily="2" charset="-122"/>
              </a:rPr>
              <a:t>的逻辑图</a:t>
            </a:r>
            <a:r>
              <a:rPr lang="zh-CN" altLang="en-US" sz="1400" b="1">
                <a:latin typeface="Tahoma" panose="020B0604030504040204" pitchFamily="34" charset="0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隶书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7149</TotalTime>
  <Words>2926</Words>
  <Application>Microsoft Macintosh PowerPoint</Application>
  <PresentationFormat>全屏显示(4:3)</PresentationFormat>
  <Paragraphs>426</Paragraphs>
  <Slides>67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67</vt:i4>
      </vt:variant>
    </vt:vector>
  </HeadingPairs>
  <TitlesOfParts>
    <vt:vector size="80" baseType="lpstr">
      <vt:lpstr>STXingkai</vt:lpstr>
      <vt:lpstr>隶书</vt:lpstr>
      <vt:lpstr>宋体</vt:lpstr>
      <vt:lpstr>幼圆</vt:lpstr>
      <vt:lpstr>Tahoma</vt:lpstr>
      <vt:lpstr>Times New Roman</vt:lpstr>
      <vt:lpstr>Wingdings</vt:lpstr>
      <vt:lpstr>Blends</vt:lpstr>
      <vt:lpstr>Visio</vt:lpstr>
      <vt:lpstr>Visio.Drawing.11</vt:lpstr>
      <vt:lpstr>Visio.Drawing.5</vt:lpstr>
      <vt:lpstr>Equation</vt:lpstr>
      <vt:lpstr>公式</vt:lpstr>
      <vt:lpstr>数字系统设计</vt:lpstr>
      <vt:lpstr>第六章 中规模时序集成电路及应用</vt:lpstr>
      <vt:lpstr>6.1 中规模异步计数器 </vt:lpstr>
      <vt:lpstr>6.1 中规模异步计数器 </vt:lpstr>
      <vt:lpstr>6.1 中规模异步计数器</vt:lpstr>
      <vt:lpstr>74LS90应用举例</vt:lpstr>
      <vt:lpstr>74LS90应用举例</vt:lpstr>
      <vt:lpstr>6.2 中规模同步计数器</vt:lpstr>
      <vt:lpstr>6.2 中规模同步计数器</vt:lpstr>
      <vt:lpstr>6.2 中规模同步计数器</vt:lpstr>
      <vt:lpstr>6.2 中规模同步计数器</vt:lpstr>
      <vt:lpstr>6.2 中规模同步计数器</vt:lpstr>
      <vt:lpstr>6.2 中规模同步计数器</vt:lpstr>
      <vt:lpstr>中规模集成计数器74LS192举例</vt:lpstr>
      <vt:lpstr>6.2 中规模同步计数器</vt:lpstr>
      <vt:lpstr>6.2 中规模同步计数器</vt:lpstr>
      <vt:lpstr>PowerPoint 演示文稿</vt:lpstr>
      <vt:lpstr>几种中规模集成计数器</vt:lpstr>
      <vt:lpstr>6.3 中规模计数器的应用 </vt:lpstr>
      <vt:lpstr>6.3 中规模计数器的应用 </vt:lpstr>
      <vt:lpstr>6.3.1 中规模计数器构成任意进制计数器 </vt:lpstr>
      <vt:lpstr>6.3.1 中规模计数器构成任意进制计数器 </vt:lpstr>
      <vt:lpstr>6.3.1 中规模计数器构成任意进制计数器</vt:lpstr>
      <vt:lpstr>6.3.1 中规模计数器构成任意进制计数器</vt:lpstr>
      <vt:lpstr>6.3.1 中规模计数器构成任意进制计数器</vt:lpstr>
      <vt:lpstr>6.3.1 中规模计数器构成任意进制计数器</vt:lpstr>
      <vt:lpstr>6.3.1 中规模计数器构成任意进制计数器</vt:lpstr>
      <vt:lpstr>6.3.1 中规模计数器构成任意进制计数器</vt:lpstr>
      <vt:lpstr>6.3.1 中规模计数器构成任意进制计数器</vt:lpstr>
      <vt:lpstr>6.3.1 中规模计数器构成任意进制计数器</vt:lpstr>
      <vt:lpstr>6.3.1 中规模计数器构成任意进制计数器</vt:lpstr>
      <vt:lpstr>6.3.2 中规模计数器的级联 </vt:lpstr>
      <vt:lpstr>6.3.2 中规模计数器的级联</vt:lpstr>
      <vt:lpstr>6.3.2 中规模计数器的级联</vt:lpstr>
      <vt:lpstr>6.3.2 中规模计数器的级联</vt:lpstr>
      <vt:lpstr>6.3.2 中规模计数器的级联</vt:lpstr>
      <vt:lpstr>PowerPoint 演示文稿</vt:lpstr>
      <vt:lpstr>6.3.3 计数器用于逻辑设计 </vt:lpstr>
      <vt:lpstr>脉冲分配器</vt:lpstr>
      <vt:lpstr>6.3.3 计数器用于逻辑设计</vt:lpstr>
      <vt:lpstr>6.3.3 计数器用于逻辑设计</vt:lpstr>
      <vt:lpstr>6.3.3 计数器用于逻辑设计</vt:lpstr>
      <vt:lpstr>6.3.3 计数器用于逻辑设计</vt:lpstr>
      <vt:lpstr>6.3.3 计数器用于逻辑设计</vt:lpstr>
      <vt:lpstr>计数器应用－数字电子钟</vt:lpstr>
      <vt:lpstr>数字辉光时钟</vt:lpstr>
      <vt:lpstr>数字辉光时钟</vt:lpstr>
      <vt:lpstr>数字辉光时钟</vt:lpstr>
      <vt:lpstr>数字辉光时钟</vt:lpstr>
      <vt:lpstr>6.4 中规模移位寄存器</vt:lpstr>
      <vt:lpstr>6.4.1 中规模移位寄存器的功能</vt:lpstr>
      <vt:lpstr>6.4.2 中规模移位寄存器</vt:lpstr>
      <vt:lpstr>6.4.2 中规模移位寄存器</vt:lpstr>
      <vt:lpstr>6.4.2 中规模移位寄存器</vt:lpstr>
      <vt:lpstr>6.4.2 中规模移位寄存器</vt:lpstr>
      <vt:lpstr>6.5 中规模移存器的应用 </vt:lpstr>
      <vt:lpstr>6.5.2中规模移存器构成串－并变换器 </vt:lpstr>
      <vt:lpstr>6.5.3 中规模移存器构成并－串变换器 </vt:lpstr>
      <vt:lpstr>6.5.4 中规模移存器构成计数器 </vt:lpstr>
      <vt:lpstr>6.5.4 中规模移存器构成计数器 </vt:lpstr>
      <vt:lpstr>6.5.5 中规模移存器构成分频器 </vt:lpstr>
      <vt:lpstr>6.5.6 中规模移存器构成序列信号发生器</vt:lpstr>
      <vt:lpstr>6.5.6 中规模移存器构成序列信号发生器</vt:lpstr>
      <vt:lpstr>6.5.6 中规模移存器构成序列信号发生器</vt:lpstr>
      <vt:lpstr>6.5.6 中规模移存器构成序列信号发生器</vt:lpstr>
      <vt:lpstr>6.5.6 中规模移存器构成序列信号发生器</vt:lpstr>
      <vt:lpstr>大道至简，悟在天成</vt:lpstr>
    </vt:vector>
  </TitlesOfParts>
  <Company>Beijing EastWave Telecom Co.,Ltd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Wensheng</dc:creator>
  <cp:lastModifiedBy>Microsoft Office User</cp:lastModifiedBy>
  <cp:revision>490</cp:revision>
  <dcterms:created xsi:type="dcterms:W3CDTF">2001-11-21T01:14:27Z</dcterms:created>
  <dcterms:modified xsi:type="dcterms:W3CDTF">2019-07-04T23:27:38Z</dcterms:modified>
</cp:coreProperties>
</file>